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0"/>
  </p:notesMasterIdLst>
  <p:sldIdLst>
    <p:sldId id="256" r:id="rId5"/>
    <p:sldId id="374" r:id="rId6"/>
    <p:sldId id="312" r:id="rId7"/>
    <p:sldId id="373" r:id="rId8"/>
    <p:sldId id="261" r:id="rId9"/>
    <p:sldId id="293" r:id="rId10"/>
    <p:sldId id="385" r:id="rId11"/>
    <p:sldId id="386" r:id="rId12"/>
    <p:sldId id="351" r:id="rId13"/>
    <p:sldId id="391" r:id="rId14"/>
    <p:sldId id="352" r:id="rId15"/>
    <p:sldId id="387" r:id="rId16"/>
    <p:sldId id="388" r:id="rId17"/>
    <p:sldId id="389" r:id="rId18"/>
    <p:sldId id="390" r:id="rId19"/>
    <p:sldId id="392" r:id="rId20"/>
    <p:sldId id="381" r:id="rId21"/>
    <p:sldId id="378" r:id="rId22"/>
    <p:sldId id="379" r:id="rId23"/>
    <p:sldId id="372" r:id="rId24"/>
    <p:sldId id="380" r:id="rId25"/>
    <p:sldId id="368" r:id="rId26"/>
    <p:sldId id="393" r:id="rId27"/>
    <p:sldId id="394" r:id="rId28"/>
    <p:sldId id="395" r:id="rId29"/>
    <p:sldId id="377" r:id="rId30"/>
    <p:sldId id="376" r:id="rId31"/>
    <p:sldId id="375" r:id="rId32"/>
    <p:sldId id="370" r:id="rId33"/>
    <p:sldId id="371" r:id="rId34"/>
    <p:sldId id="354" r:id="rId35"/>
    <p:sldId id="355" r:id="rId36"/>
    <p:sldId id="382" r:id="rId37"/>
    <p:sldId id="358" r:id="rId38"/>
    <p:sldId id="367" r:id="rId39"/>
    <p:sldId id="357" r:id="rId40"/>
    <p:sldId id="369" r:id="rId41"/>
    <p:sldId id="364" r:id="rId42"/>
    <p:sldId id="383" r:id="rId43"/>
    <p:sldId id="384" r:id="rId44"/>
    <p:sldId id="359" r:id="rId45"/>
    <p:sldId id="361" r:id="rId46"/>
    <p:sldId id="362" r:id="rId47"/>
    <p:sldId id="318" r:id="rId48"/>
    <p:sldId id="32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/>
    <p:restoredTop sz="84951"/>
  </p:normalViewPr>
  <p:slideViewPr>
    <p:cSldViewPr snapToGrid="0">
      <p:cViewPr>
        <p:scale>
          <a:sx n="120" d="100"/>
          <a:sy n="120" d="100"/>
        </p:scale>
        <p:origin x="10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D076-DB52-0D54-179C-EA57894AF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A38F4-86B2-3B6C-48A1-F42F4DA2DC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77981-A9D1-0745-4E22-BE28D513C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SLURM determines they system is ready, it will start the job. As we will discuss, quite a few factors influence how long a submitted job waits on the queue. But, in general, the more resources you request the longer your job will have to wait in the queue.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F75C7-A1F3-BEAD-7F5D-E86BC548B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2F2B20"/>
                </a:solidFill>
              </a:rPr>
              <a:t>Slurm</a:t>
            </a:r>
            <a:r>
              <a:rPr lang="en-US" sz="1200" dirty="0">
                <a:solidFill>
                  <a:srgbClr val="2F2B20"/>
                </a:solidFill>
              </a:rPr>
              <a:t> manages our system’s shared resources and ensures they are equitably shared amongst CURC users.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2F2B2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F2B20"/>
                </a:solidFill>
              </a:rPr>
              <a:t>In the next section we will discuss common resources a job can request and then cover the two types of jobs we support (Batch and Interactive).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2F2B2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Partition – Defines what type of hardware your job has access to.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9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0E6F-D211-2178-D494-79BA91D71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151E79-9E01-80E2-5349-4C2DF2677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CA6E8-F3B8-7C2E-F58C-A119DC29E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Partition – Defines what type of hardware your job has access to. </a:t>
            </a:r>
          </a:p>
          <a:p>
            <a:endParaRPr lang="en-US" dirty="0"/>
          </a:p>
          <a:p>
            <a:r>
              <a:rPr lang="en-US" dirty="0" err="1"/>
              <a:t>Ntasks</a:t>
            </a:r>
            <a:r>
              <a:rPr lang="en-US" dirty="0"/>
              <a:t> – How many CPU cores your job is requesting</a:t>
            </a:r>
          </a:p>
          <a:p>
            <a:endParaRPr lang="en-US" dirty="0"/>
          </a:p>
          <a:p>
            <a:r>
              <a:rPr lang="en-US" dirty="0"/>
              <a:t>Nodes – How many nodes your job will run across (typically 1, but can be more)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CA4CD-E821-CF91-1136-E37AF4C97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0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508A7-23C6-BD90-F319-2A89FB66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817B7-5964-8119-26DA-7FF5FF8A0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75199-7118-E592-BF86-8AED4AA4D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Partition – Defines what type of hardware your job has access to. </a:t>
            </a:r>
          </a:p>
          <a:p>
            <a:endParaRPr lang="en-US" dirty="0"/>
          </a:p>
          <a:p>
            <a:r>
              <a:rPr lang="en-US" dirty="0" err="1"/>
              <a:t>Ntasks</a:t>
            </a:r>
            <a:r>
              <a:rPr lang="en-US" dirty="0"/>
              <a:t> – How many CPU cores your job is requesting</a:t>
            </a:r>
          </a:p>
          <a:p>
            <a:endParaRPr lang="en-US" dirty="0"/>
          </a:p>
          <a:p>
            <a:r>
              <a:rPr lang="en-US" dirty="0"/>
              <a:t>Nodes – How many nodes your job will run across (typically 1, but can be more)</a:t>
            </a:r>
          </a:p>
          <a:p>
            <a:endParaRPr lang="en-US" dirty="0"/>
          </a:p>
          <a:p>
            <a:r>
              <a:rPr lang="en-US" dirty="0"/>
              <a:t>Wall Time – How much time your job needs to run on the system (can be a few minutes, a few hours, to multiple days)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274F5-C2F6-992A-5458-B4786FF1C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11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82510-1769-6BC8-BB9B-135FF833F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33525-5BC4-C921-368C-83EE5BF1A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BE478-FD25-34F7-1CA6-CE401C07B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Partition – Defines what type of hardware your job has access to. </a:t>
            </a:r>
          </a:p>
          <a:p>
            <a:endParaRPr lang="en-US" dirty="0"/>
          </a:p>
          <a:p>
            <a:r>
              <a:rPr lang="en-US" dirty="0" err="1"/>
              <a:t>Ntasks</a:t>
            </a:r>
            <a:r>
              <a:rPr lang="en-US" dirty="0"/>
              <a:t> – How many CPU cores your job is requesting</a:t>
            </a:r>
          </a:p>
          <a:p>
            <a:endParaRPr lang="en-US" dirty="0"/>
          </a:p>
          <a:p>
            <a:r>
              <a:rPr lang="en-US" dirty="0"/>
              <a:t>Nodes – How many nodes your job will run across (typically 1, but can be more)</a:t>
            </a:r>
          </a:p>
          <a:p>
            <a:endParaRPr lang="en-US" dirty="0"/>
          </a:p>
          <a:p>
            <a:r>
              <a:rPr lang="en-US" dirty="0"/>
              <a:t>Wall Time – How much time your job needs to run on the system (can be a few minutes, a few hours, to multiple days)</a:t>
            </a:r>
          </a:p>
          <a:p>
            <a:endParaRPr lang="en-US" dirty="0"/>
          </a:p>
          <a:p>
            <a:r>
              <a:rPr lang="en-US" dirty="0"/>
              <a:t>Quality of Service (QOS) – Defines additional job constraints – i.e. limits to how much your job can request.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EE18-E4E7-4784-936B-E7FE848F5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09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6ECE2-5AD6-D9F5-9DAF-C7B81B96E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993770-685F-7026-97C8-EFCD6A23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51FB9-94DB-B60C-3B4D-80D740C71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resources and how many you can request is heavily dependent on what partition and </a:t>
            </a:r>
            <a:r>
              <a:rPr lang="en-US" dirty="0" err="1"/>
              <a:t>qos</a:t>
            </a:r>
            <a:r>
              <a:rPr lang="en-US" dirty="0"/>
              <a:t> you select. We will now provide a general overview of our primary partitions and </a:t>
            </a:r>
            <a:r>
              <a:rPr lang="en-US" dirty="0" err="1"/>
              <a:t>qos’s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3763F-C145-97E4-C13E-87161E34D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93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D0A3E20E-FC8A-5CE7-3FB3-E125CF50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F7B83B71-ECA6-67CD-8273-82DEA8414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A9D89E84-E581-89A7-7FA7-E771B182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 nodes are organized into partitions – logical groups of similarly spec’d hardware.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Partitions make it easier to request specific resources and ensure a more consistent user experience.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Alpine Cluster has four primary partitions.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9D29B984-FBEC-866C-F88B-A129F4D25A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41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3B3E419D-42DC-9BF8-E574-79B5FE75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E2B5DF0E-33E4-CD33-E622-8A5DDB436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F259969-7916-7A22-7681-4C78BEE02A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amilan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285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86D727F-2132-DA15-78AF-130F8F1B1E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803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2C0D8D7D-F11A-6ED5-0EA5-19E98E5B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50EA0C7D-3FEF-4C96-8B9F-1773780BE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B7914616-93C1-BF2D-A39D-0222189A5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amem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48 CPU Cores per node (12)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 (10)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21.5 GB of RAM per CPU (1 TB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9DCA4C4-C232-5907-9F06-1B58CD873E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49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F8D2C90A-5B73-4508-615E-264362A9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16E7737-79B1-8E6E-5A38-C6999827C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F931679B-1D1E-8F7D-0C6C-336DB0BAB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(Nvidia A100)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382B4DD-9E5B-2333-B86F-57C4B97154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058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A4AEB09C-00E5-8F93-C01E-34DCA8FC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468BC0F-AD51-A90A-E685-BFC983EF0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CD8BF36-4E58-DC63-9B9E-3C3A3BA1C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ami100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(AMD MI100)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FE227A3-0A7E-F0BB-133C-485346F260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1378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normal </a:t>
            </a:r>
            <a:r>
              <a:rPr lang="en-US" dirty="0" err="1"/>
              <a:t>qos</a:t>
            </a:r>
            <a:r>
              <a:rPr lang="en-US" dirty="0"/>
              <a:t> is the default </a:t>
            </a:r>
            <a:r>
              <a:rPr lang="en-US" dirty="0" err="1"/>
              <a:t>qos</a:t>
            </a:r>
            <a:r>
              <a:rPr lang="en-US" dirty="0"/>
              <a:t> for all submitted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1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451DB-D14D-F26C-BAAE-2060F030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EFEE48-8AD6-AF66-F0B8-08B00485CA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3D94F6-9E0C-8EB7-B055-F13B8ABD1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long </a:t>
            </a:r>
            <a:r>
              <a:rPr lang="en-US" dirty="0" err="1"/>
              <a:t>qos</a:t>
            </a:r>
            <a:r>
              <a:rPr lang="en-US" dirty="0"/>
              <a:t> provides a subset of </a:t>
            </a:r>
            <a:r>
              <a:rPr lang="en-US" dirty="0" err="1"/>
              <a:t>amilan</a:t>
            </a:r>
            <a:r>
              <a:rPr lang="en-US" dirty="0"/>
              <a:t> nodes to run longer jobs. </a:t>
            </a:r>
          </a:p>
          <a:p>
            <a:endParaRPr lang="en-US" dirty="0"/>
          </a:p>
          <a:p>
            <a:r>
              <a:rPr lang="en-US" dirty="0"/>
              <a:t>Please note! The long </a:t>
            </a:r>
            <a:r>
              <a:rPr lang="en-US" dirty="0" err="1"/>
              <a:t>qos</a:t>
            </a:r>
            <a:r>
              <a:rPr lang="en-US" dirty="0"/>
              <a:t> has fewer resources than normal and may have a longer wait time in the queue.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CD1F1-C013-1DE4-0EA2-F4C3D6439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69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C5371-228E-8E07-9AAE-EA4A82A07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9F3C8-3945-0EE4-7BE4-D85BA49C4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82D6F-6218-6E20-A7F5-969829B5D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mem </a:t>
            </a:r>
            <a:r>
              <a:rPr lang="en-US" dirty="0" err="1"/>
              <a:t>qos</a:t>
            </a:r>
            <a:r>
              <a:rPr lang="en-US" dirty="0"/>
              <a:t> is specifically for jobs that run on the </a:t>
            </a:r>
            <a:r>
              <a:rPr lang="en-US" dirty="0" err="1"/>
              <a:t>amem</a:t>
            </a:r>
            <a:r>
              <a:rPr lang="en-US" dirty="0"/>
              <a:t> partition.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1186C-723A-3763-D767-7F50CAF25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89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44987-1AE9-E54B-B1A4-D06330733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26DC6-C61D-3D16-6CD3-7B0AB44F4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44AB5-424F-EE6A-B755-A1AFCC4A9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testing </a:t>
            </a:r>
            <a:r>
              <a:rPr lang="en-US" dirty="0" err="1"/>
              <a:t>qos</a:t>
            </a:r>
            <a:r>
              <a:rPr lang="en-US" dirty="0"/>
              <a:t> supports the different testing partitions, ensuring that users can quickly access resources for testing their workflows. Keep in mind the stringent constraints – this partition is not intended for running regular jobs.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02D8-63AE-B43D-36F5-516F32000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56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you have a general idea of what resources you plan to request, you will need to consider the type of job you are wanting to schedule. A batch job or an interactive job.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89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82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12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5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61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16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33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82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42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99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07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8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</a:rPr>
              <a:t>Output files are important for debugging and verifying a job has completed successfully. Always include a --output directive!</a:t>
            </a:r>
          </a:p>
          <a:p>
            <a:pPr marL="3498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</a:rPr>
              <a:t>The output file is created in directory job was run unless specified in your </a:t>
            </a:r>
            <a:r>
              <a:rPr lang="en-US" sz="1200" i="0" u="none" strike="noStrike" cap="none" dirty="0">
                <a:solidFill>
                  <a:srgbClr val="0070C0"/>
                </a:solidFill>
              </a:rPr>
              <a:t>--output </a:t>
            </a:r>
            <a:r>
              <a:rPr lang="en-US" sz="1200" i="0" u="none" strike="noStrike" cap="none" dirty="0">
                <a:solidFill>
                  <a:schemeClr val="dk1"/>
                </a:solidFill>
              </a:rPr>
              <a:t>directive.</a:t>
            </a:r>
            <a:endParaRPr lang="en-US" sz="900" i="0" u="none" strike="noStrike" cap="none" dirty="0">
              <a:solidFill>
                <a:schemeClr val="tx1"/>
              </a:solidFill>
            </a:endParaRPr>
          </a:p>
          <a:p>
            <a:pPr marL="3498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</a:rPr>
              <a:t>If the </a:t>
            </a:r>
            <a:r>
              <a:rPr lang="en-US" sz="1200" i="0" u="none" strike="noStrike" cap="none" dirty="0">
                <a:solidFill>
                  <a:srgbClr val="000000"/>
                </a:solidFill>
              </a:rPr>
              <a:t>directive </a:t>
            </a:r>
            <a:r>
              <a:rPr lang="en-US" sz="1200" i="0" u="none" strike="noStrike" cap="none" dirty="0">
                <a:solidFill>
                  <a:srgbClr val="0070C0"/>
                </a:solidFill>
              </a:rPr>
              <a:t>--output </a:t>
            </a:r>
            <a:r>
              <a:rPr lang="en-US" sz="1200" i="0" u="none" strike="noStrike" cap="none" dirty="0">
                <a:solidFill>
                  <a:schemeClr val="dk1"/>
                </a:solidFill>
              </a:rPr>
              <a:t>is not provided, then a generic file name will be used (</a:t>
            </a:r>
            <a:r>
              <a:rPr lang="en-US" sz="1200" i="0" u="none" strike="noStrike" cap="none" dirty="0" err="1">
                <a:solidFill>
                  <a:schemeClr val="dk1"/>
                </a:solidFill>
              </a:rPr>
              <a:t>slurm_xxxxxx.out</a:t>
            </a:r>
            <a:r>
              <a:rPr lang="en-US" sz="1200" i="0" u="none" strike="noStrike" cap="none" dirty="0">
                <a:solidFill>
                  <a:schemeClr val="dk1"/>
                </a:solidFill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072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can be loaded using the software module system or by accessing user installed software in their /projects directory.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modules.html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Be careful not to run GUI or other software that requires user interaction!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59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383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6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53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4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41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workshop is meant to be empowering and information-rich – to help you get the most out of your HPC workflow.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ask questions during the presentations and to discuss ideas/thoughts during breaks and the hands-on portion of the workshop.</a:t>
            </a: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62E4C-332A-DF2E-2BF7-74E94D9B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600BF-7E38-F8C8-4E3C-BD8D7C262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90C72-9C84-D7FF-9A49-CF2AAD13F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job submission consists of three general steps: </a:t>
            </a:r>
          </a:p>
          <a:p>
            <a:pPr marL="228600" indent="-228600">
              <a:buAutoNum type="arabicPeriod"/>
            </a:pPr>
            <a:r>
              <a:rPr lang="en-US" dirty="0"/>
              <a:t>Log onto a CURC Login Node (ssh, OnDemand)</a:t>
            </a:r>
          </a:p>
          <a:p>
            <a:pPr marL="0" indent="0">
              <a:buNone/>
            </a:pPr>
            <a:r>
              <a:rPr lang="en-US" dirty="0"/>
              <a:t>*Warning/Reminder*</a:t>
            </a:r>
          </a:p>
          <a:p>
            <a:pPr marL="0" indent="0">
              <a:buNone/>
            </a:pPr>
            <a:r>
              <a:rPr lang="en-US" dirty="0"/>
              <a:t>Software cannot be accessed/run from a login node. You must run your applications from a compute node. But, in order to run on a compute node, you must first request the system resources through a ”job”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93261-C34F-4598-03CA-40CDD1DDC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1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A912D-66FD-52B1-E4CE-B6310F42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336E4E-E064-9D50-166A-7AC955F7D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9D1E2-84F2-34D8-E086-D20A17805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job submission consists of three general steps: </a:t>
            </a:r>
          </a:p>
          <a:p>
            <a:pPr marL="228600" indent="-228600">
              <a:buAutoNum type="arabicPeriod"/>
            </a:pPr>
            <a:r>
              <a:rPr lang="en-US" dirty="0"/>
              <a:t>Log onto a CURC Login Node (ssh, OnDemand)</a:t>
            </a:r>
          </a:p>
          <a:p>
            <a:pPr marL="0" indent="0">
              <a:buNone/>
            </a:pPr>
            <a:r>
              <a:rPr lang="en-US" dirty="0"/>
              <a:t>*Warning/Reminder*</a:t>
            </a:r>
          </a:p>
          <a:p>
            <a:pPr marL="0" indent="0">
              <a:buNone/>
            </a:pPr>
            <a:r>
              <a:rPr lang="en-US" dirty="0"/>
              <a:t>Software cannot be accessed/run from a login node. You must run your applications from a compute node. But, in order to run on a compute node, you must first request the system resources through a ”job”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Job requests are submitted to SLURM, our system’s Job Scheduler which manages how and when system resources are allocated to user submitted jobs.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663A1-44CA-A980-BE0A-8BA0453ED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41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Jobs do not run immediately but instead wait in a SLURM managed queue.  A job’s placement in the queue is dependent on multiple factors. We will discuss a few of the most common factors, but a general rule to follow is that the more resources a job requests the longer it will wait in the queue.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9/5/24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curc-survey1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Scheduling Jobs on a Supercomputer 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3E6B3-B56C-56E1-E280-CEE27A45A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43A54-28B3-A235-E254-0FD42F9A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sp>
        <p:nvSpPr>
          <p:cNvPr id="21" name="Google Shape;225;p30">
            <a:extLst>
              <a:ext uri="{FF2B5EF4-FFF2-40B4-BE49-F238E27FC236}">
                <a16:creationId xmlns:a16="http://schemas.microsoft.com/office/drawing/2014/main" id="{D36CD5C1-DAA9-6208-2C6D-AA15BC5EA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038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sym typeface="Helvetica Neue Light"/>
              </a:rPr>
              <a:t>General Overview of Job Submission</a:t>
            </a:r>
            <a:endParaRPr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CB16A2-7BCB-7FF8-5B16-B692829FB127}"/>
              </a:ext>
            </a:extLst>
          </p:cNvPr>
          <p:cNvGrpSpPr/>
          <p:nvPr/>
        </p:nvGrpSpPr>
        <p:grpSpPr>
          <a:xfrm>
            <a:off x="1069178" y="1759077"/>
            <a:ext cx="10053644" cy="3339847"/>
            <a:chOff x="527419" y="1759076"/>
            <a:chExt cx="10053644" cy="3339847"/>
          </a:xfrm>
        </p:grpSpPr>
        <p:pic>
          <p:nvPicPr>
            <p:cNvPr id="6" name="Google Shape;210;p30">
              <a:extLst>
                <a:ext uri="{FF2B5EF4-FFF2-40B4-BE49-F238E27FC236}">
                  <a16:creationId xmlns:a16="http://schemas.microsoft.com/office/drawing/2014/main" id="{BB346D0C-FE68-89D4-94D4-72AB095A205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7419" y="2240350"/>
              <a:ext cx="2377292" cy="2377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69466F6-8222-38B7-F085-EC970AA5C3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89"/>
            <a:stretch/>
          </p:blipFill>
          <p:spPr bwMode="auto">
            <a:xfrm>
              <a:off x="4705705" y="2847708"/>
              <a:ext cx="1698054" cy="136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ight Arrow Callout 27">
              <a:extLst>
                <a:ext uri="{FF2B5EF4-FFF2-40B4-BE49-F238E27FC236}">
                  <a16:creationId xmlns:a16="http://schemas.microsoft.com/office/drawing/2014/main" id="{83873687-F352-78FE-872C-E9FB55A8AC59}"/>
                </a:ext>
              </a:extLst>
            </p:cNvPr>
            <p:cNvSpPr/>
            <p:nvPr/>
          </p:nvSpPr>
          <p:spPr>
            <a:xfrm>
              <a:off x="553195" y="1759076"/>
              <a:ext cx="3610843" cy="3339847"/>
            </a:xfrm>
            <a:prstGeom prst="rightArrowCallou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C9D4317-D1D8-CDA2-DDBA-F7A53375C50C}"/>
                </a:ext>
              </a:extLst>
            </p:cNvPr>
            <p:cNvGrpSpPr/>
            <p:nvPr/>
          </p:nvGrpSpPr>
          <p:grpSpPr>
            <a:xfrm>
              <a:off x="540307" y="1873650"/>
              <a:ext cx="2351516" cy="707886"/>
              <a:chOff x="540307" y="1873650"/>
              <a:chExt cx="2351516" cy="70788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9E3683-ABA5-200D-3ACA-ECC0D398F1B4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4535C74-8D32-1FE9-9887-AD95F383DB7D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FCE2F2-8C51-96C8-CC4D-DAF7C973949D}"/>
                </a:ext>
              </a:extLst>
            </p:cNvPr>
            <p:cNvSpPr txBox="1"/>
            <p:nvPr/>
          </p:nvSpPr>
          <p:spPr>
            <a:xfrm>
              <a:off x="553195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Login Node</a:t>
              </a:r>
            </a:p>
          </p:txBody>
        </p:sp>
        <p:sp>
          <p:nvSpPr>
            <p:cNvPr id="34" name="Right Arrow Callout 33">
              <a:extLst>
                <a:ext uri="{FF2B5EF4-FFF2-40B4-BE49-F238E27FC236}">
                  <a16:creationId xmlns:a16="http://schemas.microsoft.com/office/drawing/2014/main" id="{0843D6C8-9A55-8959-06DB-1FFFCB678F4E}"/>
                </a:ext>
              </a:extLst>
            </p:cNvPr>
            <p:cNvSpPr/>
            <p:nvPr/>
          </p:nvSpPr>
          <p:spPr>
            <a:xfrm>
              <a:off x="4391862" y="1759076"/>
              <a:ext cx="3610843" cy="3339847"/>
            </a:xfrm>
            <a:prstGeom prst="rightArrowCallou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B750437-6CD1-93C4-C401-43E0C62ED3C6}"/>
                </a:ext>
              </a:extLst>
            </p:cNvPr>
            <p:cNvGrpSpPr/>
            <p:nvPr/>
          </p:nvGrpSpPr>
          <p:grpSpPr>
            <a:xfrm>
              <a:off x="4378974" y="1873650"/>
              <a:ext cx="2351516" cy="707886"/>
              <a:chOff x="540307" y="1873650"/>
              <a:chExt cx="2351516" cy="70788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EABBD2-F48B-B8E2-B5FF-041A12C00125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723CAC7-D8E9-C586-9FD4-CAFD4DFDAA69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41EDE4-A652-CEBE-1C78-CE03A50C0BE4}"/>
                </a:ext>
              </a:extLst>
            </p:cNvPr>
            <p:cNvSpPr txBox="1"/>
            <p:nvPr/>
          </p:nvSpPr>
          <p:spPr>
            <a:xfrm>
              <a:off x="4391862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Job Request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2E038F-09C7-D915-F331-28BAF6C93C64}"/>
                </a:ext>
              </a:extLst>
            </p:cNvPr>
            <p:cNvSpPr/>
            <p:nvPr/>
          </p:nvSpPr>
          <p:spPr>
            <a:xfrm>
              <a:off x="8225377" y="1764791"/>
              <a:ext cx="2338626" cy="33341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6F9DBB-DB45-120C-B3BD-ED4AB255D042}"/>
                </a:ext>
              </a:extLst>
            </p:cNvPr>
            <p:cNvSpPr txBox="1"/>
            <p:nvPr/>
          </p:nvSpPr>
          <p:spPr>
            <a:xfrm>
              <a:off x="8242436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Job Queue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B97C721-037E-B8D2-1310-187C547D62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1730" y="2757570"/>
              <a:ext cx="1645920" cy="1546836"/>
              <a:chOff x="8412658" y="2617108"/>
              <a:chExt cx="1929294" cy="18131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83C7413-CFB4-3DE8-5422-6D9DBD95BB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412658" y="2617108"/>
                <a:ext cx="1078992" cy="1082299"/>
                <a:chOff x="4726983" y="2457616"/>
                <a:chExt cx="2062421" cy="1993113"/>
              </a:xfrm>
            </p:grpSpPr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2D5C670-98F0-3820-3F50-CE68D784E0BC}"/>
                    </a:ext>
                  </a:extLst>
                </p:cNvPr>
                <p:cNvSpPr/>
                <p:nvPr/>
              </p:nvSpPr>
              <p:spPr>
                <a:xfrm>
                  <a:off x="4726983" y="2457616"/>
                  <a:ext cx="2062421" cy="1993113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" name="Graphic 23">
                  <a:extLst>
                    <a:ext uri="{FF2B5EF4-FFF2-40B4-BE49-F238E27FC236}">
                      <a16:creationId xmlns:a16="http://schemas.microsoft.com/office/drawing/2014/main" id="{316C75A1-0061-0077-B53F-F41B200FC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5767" y="2671746"/>
                  <a:ext cx="1564852" cy="1564852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939DC2A-0EA3-B309-9708-069D5D092880}"/>
                  </a:ext>
                </a:extLst>
              </p:cNvPr>
              <p:cNvGrpSpPr/>
              <p:nvPr/>
            </p:nvGrpSpPr>
            <p:grpSpPr>
              <a:xfrm>
                <a:off x="9262960" y="3347959"/>
                <a:ext cx="1078992" cy="1082299"/>
                <a:chOff x="9174826" y="3192427"/>
                <a:chExt cx="1078992" cy="1082299"/>
              </a:xfrm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2E0FDE90-59F3-309B-0FBF-EA579256C7FD}"/>
                    </a:ext>
                  </a:extLst>
                </p:cNvPr>
                <p:cNvSpPr/>
                <p:nvPr/>
              </p:nvSpPr>
              <p:spPr>
                <a:xfrm>
                  <a:off x="9174826" y="3192427"/>
                  <a:ext cx="1078992" cy="1082299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5" name="Graphic 44" descr="Stopwatch with solid fill">
                  <a:extLst>
                    <a:ext uri="{FF2B5EF4-FFF2-40B4-BE49-F238E27FC236}">
                      <a16:creationId xmlns:a16="http://schemas.microsoft.com/office/drawing/2014/main" id="{36DF8F0E-E26A-B508-69D7-3D50371CA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02842" y="3322096"/>
                  <a:ext cx="822960" cy="8229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4922B85-1548-282D-A98C-C044584DC282}"/>
                </a:ext>
              </a:extLst>
            </p:cNvPr>
            <p:cNvGrpSpPr/>
            <p:nvPr/>
          </p:nvGrpSpPr>
          <p:grpSpPr>
            <a:xfrm>
              <a:off x="8205444" y="1891581"/>
              <a:ext cx="2351516" cy="707886"/>
              <a:chOff x="540307" y="1873650"/>
              <a:chExt cx="2351516" cy="70788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BFAFFBB-1186-3257-E2E4-A27B009AC068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5367FDF-8325-C6BC-6AC7-A814A8281991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1B78EC6-026B-D095-170B-67BF12EA92CB}"/>
              </a:ext>
            </a:extLst>
          </p:cNvPr>
          <p:cNvSpPr/>
          <p:nvPr/>
        </p:nvSpPr>
        <p:spPr>
          <a:xfrm>
            <a:off x="8767136" y="5127225"/>
            <a:ext cx="2338626" cy="55084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&gt; Job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Start &lt;</a:t>
            </a:r>
          </a:p>
        </p:txBody>
      </p:sp>
    </p:spTree>
    <p:extLst>
      <p:ext uri="{BB962C8B-B14F-4D97-AF65-F5344CB8AC3E}">
        <p14:creationId xmlns:p14="http://schemas.microsoft.com/office/powerpoint/2010/main" val="136573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FB63-5B5F-5499-E70F-9C2B6F79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/>
          <a:lstStyle/>
          <a:p>
            <a:r>
              <a:rPr lang="en-US" dirty="0"/>
              <a:t>SLURM – Job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008C1-330D-EBAE-5621-6E3EE9F31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550"/>
            <a:ext cx="7272130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S</a:t>
            </a:r>
            <a:r>
              <a:rPr lang="en-US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imple </a:t>
            </a:r>
            <a:r>
              <a:rPr lang="en-US" b="1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L</a:t>
            </a:r>
            <a:r>
              <a:rPr lang="en-US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inux </a:t>
            </a:r>
            <a:r>
              <a:rPr lang="en-US" b="1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U</a:t>
            </a:r>
            <a:r>
              <a:rPr lang="en-US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tility for 			</a:t>
            </a:r>
            <a:r>
              <a:rPr lang="en-US" b="1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R</a:t>
            </a:r>
            <a:r>
              <a:rPr lang="en-US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esource </a:t>
            </a:r>
            <a:r>
              <a:rPr lang="en-US" b="1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anagement</a:t>
            </a:r>
            <a:endParaRPr lang="en-US" dirty="0">
              <a:solidFill>
                <a:srgbClr val="00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Allocates compute resources to users through Jobs</a:t>
            </a:r>
            <a:endParaRPr lang="en-US" dirty="0"/>
          </a:p>
          <a:p>
            <a:r>
              <a:rPr lang="en-US" sz="2800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2 Types of Jobs</a:t>
            </a:r>
            <a:endParaRPr lang="en-US" dirty="0"/>
          </a:p>
          <a:p>
            <a:pPr lvl="1"/>
            <a:r>
              <a:rPr lang="en-US" sz="2400" b="1" dirty="0">
                <a:solidFill>
                  <a:srgbClr val="2F2B20"/>
                </a:solidFill>
              </a:rPr>
              <a:t>Batch Jobs</a:t>
            </a:r>
          </a:p>
          <a:p>
            <a:pPr lvl="1"/>
            <a:r>
              <a:rPr lang="en-US" sz="2400" b="1" dirty="0">
                <a:solidFill>
                  <a:srgbClr val="2F2B20"/>
                </a:solidFill>
              </a:rPr>
              <a:t>Interactive Jobs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0BA34-4647-DD97-BF22-5A73D676A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557A88-64BB-6AA7-DBCB-27207AC0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617" y="1447923"/>
            <a:ext cx="3246783" cy="29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57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6442-548A-8AFC-8538-E5543E07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Resource Requests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EEC50-AE60-A450-79B6-73B6D274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458504-B85C-321A-3F6F-A53FDE6B7ED9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1BC1D-F9FF-0404-8A27-96E939AFEFEA}"/>
              </a:ext>
            </a:extLst>
          </p:cNvPr>
          <p:cNvSpPr txBox="1"/>
          <p:nvPr/>
        </p:nvSpPr>
        <p:spPr>
          <a:xfrm>
            <a:off x="868240" y="3598703"/>
            <a:ext cx="191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Partition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FDB4D-CC8B-882A-38FC-20A0F59E6971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5101368-8EE5-F8FF-DF23-304998CDDB1C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BC8511-17FD-9540-05AD-861FFA9C4E15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54C3F8F-C2A7-F4F0-8725-E121AAD002E6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BF74D9-2324-7E46-87B5-9A10CBCBA863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1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3E294-310F-2AC6-5E3F-A935C89A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36EE-4FE2-1DAD-19A2-5862D59C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Resource Requests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0C0C0-94C6-97BE-0DDC-2D3277F2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20DCB8-CEAB-C97A-EE06-11A89043D82D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29AD33-02B6-11E3-1DBE-838F1956C5A9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Processor with solid fill">
            <a:extLst>
              <a:ext uri="{FF2B5EF4-FFF2-40B4-BE49-F238E27FC236}">
                <a16:creationId xmlns:a16="http://schemas.microsoft.com/office/drawing/2014/main" id="{2D76DCD5-F265-E7C4-C680-83A0F9251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BFF715-6AE0-CBD0-244A-720F58837CF1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NTasks</a:t>
            </a:r>
            <a:r>
              <a:rPr lang="en-US" sz="2800" b="1" dirty="0"/>
              <a:t> &amp;</a:t>
            </a:r>
          </a:p>
          <a:p>
            <a:pPr algn="ctr"/>
            <a:r>
              <a:rPr lang="en-US" sz="2800" b="1" dirty="0"/>
              <a:t>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0E7CB-0B4A-8131-66CA-67FAA2FAEACA}"/>
              </a:ext>
            </a:extLst>
          </p:cNvPr>
          <p:cNvSpPr txBox="1"/>
          <p:nvPr/>
        </p:nvSpPr>
        <p:spPr>
          <a:xfrm>
            <a:off x="868240" y="3598703"/>
            <a:ext cx="191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Partition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C0DAB9-45C5-D7C5-78EC-A2A4B0DC3778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658A2AA-8409-E771-50FE-B7BDC63EDF4C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39AF29-764B-89A9-B221-BA3AB8DC1771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5B4EE1-3F7D-2433-1ED6-99A0684B23B0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4CA59C-6614-58AD-A716-4C113A578A94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46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0747B-8D76-917B-D983-3549508A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F05CB-250D-74F2-C175-ABD9B7D1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Resource Requests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64995-BBA8-0F61-3AD6-C21DE6A1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22A61D-0772-D362-F5AD-7A603689B757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505764-9258-4990-23DD-53E4F62F6EA6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EA4E1C-A54B-ACB8-0E6C-ECB07DA42EE0}"/>
              </a:ext>
            </a:extLst>
          </p:cNvPr>
          <p:cNvSpPr/>
          <p:nvPr/>
        </p:nvSpPr>
        <p:spPr>
          <a:xfrm>
            <a:off x="6351536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Processor with solid fill">
            <a:extLst>
              <a:ext uri="{FF2B5EF4-FFF2-40B4-BE49-F238E27FC236}">
                <a16:creationId xmlns:a16="http://schemas.microsoft.com/office/drawing/2014/main" id="{413D430A-E975-E141-EF76-5C5250108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D6950-1B44-6675-E42A-1723BD59F734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NTasks</a:t>
            </a:r>
            <a:r>
              <a:rPr lang="en-US" sz="2800" b="1" dirty="0"/>
              <a:t> &amp;</a:t>
            </a:r>
          </a:p>
          <a:p>
            <a:pPr algn="ctr"/>
            <a:r>
              <a:rPr lang="en-US" sz="2800" b="1" dirty="0"/>
              <a:t>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46DBC-CB50-A46E-1B06-C74715AF245A}"/>
              </a:ext>
            </a:extLst>
          </p:cNvPr>
          <p:cNvSpPr txBox="1"/>
          <p:nvPr/>
        </p:nvSpPr>
        <p:spPr>
          <a:xfrm>
            <a:off x="6628752" y="3598702"/>
            <a:ext cx="191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Wall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72C74-1C63-C64D-54C1-C2B682F31C64}"/>
              </a:ext>
            </a:extLst>
          </p:cNvPr>
          <p:cNvSpPr txBox="1"/>
          <p:nvPr/>
        </p:nvSpPr>
        <p:spPr>
          <a:xfrm>
            <a:off x="868240" y="3598703"/>
            <a:ext cx="191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Partition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89D363-B097-FF6C-D343-CCB174B17CB0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3B0487-954B-B0FB-83B6-7DF18F62C4FF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B8793F-1DB4-08F2-3F12-711E133D755C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1A720AE-2F85-9A2D-D7CA-3ED347AAB5BA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8A9668-6DD1-52AC-31A6-BB4A8AFDB4F6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Stopwatch with solid fill">
            <a:extLst>
              <a:ext uri="{FF2B5EF4-FFF2-40B4-BE49-F238E27FC236}">
                <a16:creationId xmlns:a16="http://schemas.microsoft.com/office/drawing/2014/main" id="{E8973D92-2A46-40FA-C9F7-984BB1AD4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4456" y="2108099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3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9AC3F-B36D-F4CB-D8C3-690176582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AC38-EBF2-8027-9CED-AAF95975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Resource Requests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E2850-3189-C25E-CE20-291FA16A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A9EC2B-62BF-D652-B41B-39D5F55AC29E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1F5C74-4C8E-C110-DC8D-8F6BE23AD9F1}"/>
              </a:ext>
            </a:extLst>
          </p:cNvPr>
          <p:cNvSpPr/>
          <p:nvPr/>
        </p:nvSpPr>
        <p:spPr>
          <a:xfrm>
            <a:off x="9231793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5AA982-33D3-0F8D-90BC-2EA0442FC118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894F8D0-BC83-D128-FCE4-30CF00393A33}"/>
              </a:ext>
            </a:extLst>
          </p:cNvPr>
          <p:cNvSpPr/>
          <p:nvPr/>
        </p:nvSpPr>
        <p:spPr>
          <a:xfrm>
            <a:off x="6351536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Processor with solid fill">
            <a:extLst>
              <a:ext uri="{FF2B5EF4-FFF2-40B4-BE49-F238E27FC236}">
                <a16:creationId xmlns:a16="http://schemas.microsoft.com/office/drawing/2014/main" id="{A84A5AE3-7846-D070-E0B0-A88423A15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AA7C8-B519-8EB7-571A-6CC56C84165F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NTasks</a:t>
            </a:r>
            <a:r>
              <a:rPr lang="en-US" sz="2800" b="1" dirty="0"/>
              <a:t> &amp;</a:t>
            </a:r>
          </a:p>
          <a:p>
            <a:pPr algn="ctr"/>
            <a:r>
              <a:rPr lang="en-US" sz="2800" b="1" dirty="0"/>
              <a:t>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9E0C3-4E4A-AB35-2EE3-09D7BEF6AB64}"/>
              </a:ext>
            </a:extLst>
          </p:cNvPr>
          <p:cNvSpPr txBox="1"/>
          <p:nvPr/>
        </p:nvSpPr>
        <p:spPr>
          <a:xfrm>
            <a:off x="6628752" y="3598702"/>
            <a:ext cx="191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Wall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51CA9F-6A60-CD44-B096-218DA26FAFF0}"/>
              </a:ext>
            </a:extLst>
          </p:cNvPr>
          <p:cNvSpPr txBox="1"/>
          <p:nvPr/>
        </p:nvSpPr>
        <p:spPr>
          <a:xfrm>
            <a:off x="9509009" y="3606035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Quality of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7FACF-FA93-25B4-D092-916BC6FFE15F}"/>
              </a:ext>
            </a:extLst>
          </p:cNvPr>
          <p:cNvSpPr txBox="1"/>
          <p:nvPr/>
        </p:nvSpPr>
        <p:spPr>
          <a:xfrm>
            <a:off x="868240" y="3598703"/>
            <a:ext cx="191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Partition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679D75-B7FD-3E0D-15A8-5F6F4E963B26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643DC7-BAC5-8196-05C0-3D6914467583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3C65AA-8285-AAF9-AD5E-896C4064A2AC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46F8F7-6F26-E316-9BAA-C90F0F29B66E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34DF2-65AA-99A7-CDEE-3A2B32F77CB6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Stopwatch with solid fill">
            <a:extLst>
              <a:ext uri="{FF2B5EF4-FFF2-40B4-BE49-F238E27FC236}">
                <a16:creationId xmlns:a16="http://schemas.microsoft.com/office/drawing/2014/main" id="{15656884-67DE-87EF-BC9A-9D2DDA894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4456" y="2108099"/>
            <a:ext cx="1463040" cy="146304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489D76A-0F65-6B92-08DE-F8D05D32B4D2}"/>
              </a:ext>
            </a:extLst>
          </p:cNvPr>
          <p:cNvGrpSpPr/>
          <p:nvPr/>
        </p:nvGrpSpPr>
        <p:grpSpPr>
          <a:xfrm>
            <a:off x="9631316" y="2329377"/>
            <a:ext cx="1669833" cy="1188720"/>
            <a:chOff x="9673851" y="2181479"/>
            <a:chExt cx="1669833" cy="1188720"/>
          </a:xfrm>
        </p:grpSpPr>
        <p:sp>
          <p:nvSpPr>
            <p:cNvPr id="24" name="Left Arrow 23">
              <a:extLst>
                <a:ext uri="{FF2B5EF4-FFF2-40B4-BE49-F238E27FC236}">
                  <a16:creationId xmlns:a16="http://schemas.microsoft.com/office/drawing/2014/main" id="{956CEA1A-892E-CBAD-595F-CF7CC5C1AB47}"/>
                </a:ext>
              </a:extLst>
            </p:cNvPr>
            <p:cNvSpPr/>
            <p:nvPr/>
          </p:nvSpPr>
          <p:spPr>
            <a:xfrm>
              <a:off x="10687262" y="2272919"/>
              <a:ext cx="656422" cy="1005840"/>
            </a:xfrm>
            <a:prstGeom prst="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Arrow 24">
              <a:extLst>
                <a:ext uri="{FF2B5EF4-FFF2-40B4-BE49-F238E27FC236}">
                  <a16:creationId xmlns:a16="http://schemas.microsoft.com/office/drawing/2014/main" id="{6414FC7B-7CAD-05B4-1F93-8C81F87E4C8F}"/>
                </a:ext>
              </a:extLst>
            </p:cNvPr>
            <p:cNvSpPr/>
            <p:nvPr/>
          </p:nvSpPr>
          <p:spPr>
            <a:xfrm flipH="1">
              <a:off x="9673851" y="2272919"/>
              <a:ext cx="656422" cy="1005840"/>
            </a:xfrm>
            <a:prstGeom prst="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08D084B-9E5D-BA11-1EE9-AA977A047F15}"/>
                </a:ext>
              </a:extLst>
            </p:cNvPr>
            <p:cNvSpPr/>
            <p:nvPr/>
          </p:nvSpPr>
          <p:spPr>
            <a:xfrm>
              <a:off x="10424366" y="2181479"/>
              <a:ext cx="168802" cy="118872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841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8DAD-CA87-BB95-9B68-258570673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B9F4-EF0D-E0E6-E720-4090B8F6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Resource Requests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9C8E1-4A3F-3447-5456-7F89A625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3A013A-7654-5101-9585-2E719A610256}"/>
              </a:ext>
            </a:extLst>
          </p:cNvPr>
          <p:cNvSpPr/>
          <p:nvPr/>
        </p:nvSpPr>
        <p:spPr>
          <a:xfrm>
            <a:off x="591024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D88E42-D24B-1006-96C3-7C4E429DEF36}"/>
              </a:ext>
            </a:extLst>
          </p:cNvPr>
          <p:cNvSpPr/>
          <p:nvPr/>
        </p:nvSpPr>
        <p:spPr>
          <a:xfrm>
            <a:off x="9231793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720723-9903-0331-1B37-3F644ABE5852}"/>
              </a:ext>
            </a:extLst>
          </p:cNvPr>
          <p:cNvSpPr/>
          <p:nvPr/>
        </p:nvSpPr>
        <p:spPr>
          <a:xfrm>
            <a:off x="3471280" y="1960061"/>
            <a:ext cx="2468880" cy="294902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E2B605-040B-C330-C21E-202342DD9AB5}"/>
              </a:ext>
            </a:extLst>
          </p:cNvPr>
          <p:cNvSpPr/>
          <p:nvPr/>
        </p:nvSpPr>
        <p:spPr>
          <a:xfrm>
            <a:off x="6351536" y="1948917"/>
            <a:ext cx="2468880" cy="296016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Processor with solid fill">
            <a:extLst>
              <a:ext uri="{FF2B5EF4-FFF2-40B4-BE49-F238E27FC236}">
                <a16:creationId xmlns:a16="http://schemas.microsoft.com/office/drawing/2014/main" id="{27579A53-89EE-BD93-5756-096A3E3CC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200" y="2110541"/>
            <a:ext cx="1463040" cy="1463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F3EE5-FB3E-4D39-0995-EB0EAAE3BDEB}"/>
              </a:ext>
            </a:extLst>
          </p:cNvPr>
          <p:cNvSpPr txBox="1"/>
          <p:nvPr/>
        </p:nvSpPr>
        <p:spPr>
          <a:xfrm>
            <a:off x="3748496" y="3598703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NTasks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 &amp;</a:t>
            </a:r>
          </a:p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923B53-B346-EA76-B633-F9D44E43E86C}"/>
              </a:ext>
            </a:extLst>
          </p:cNvPr>
          <p:cNvSpPr txBox="1"/>
          <p:nvPr/>
        </p:nvSpPr>
        <p:spPr>
          <a:xfrm>
            <a:off x="6628752" y="3598702"/>
            <a:ext cx="191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Wall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FE7EC-1E01-DFB8-F242-FA2124FC3607}"/>
              </a:ext>
            </a:extLst>
          </p:cNvPr>
          <p:cNvSpPr txBox="1"/>
          <p:nvPr/>
        </p:nvSpPr>
        <p:spPr>
          <a:xfrm>
            <a:off x="9509009" y="3606035"/>
            <a:ext cx="1914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Quality of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A244D-F6AF-552C-19C2-6752AD24058F}"/>
              </a:ext>
            </a:extLst>
          </p:cNvPr>
          <p:cNvSpPr txBox="1"/>
          <p:nvPr/>
        </p:nvSpPr>
        <p:spPr>
          <a:xfrm>
            <a:off x="868240" y="3598703"/>
            <a:ext cx="191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Partition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7A7C84-316C-58B9-2BD2-6454AEB83B92}"/>
              </a:ext>
            </a:extLst>
          </p:cNvPr>
          <p:cNvGrpSpPr/>
          <p:nvPr/>
        </p:nvGrpSpPr>
        <p:grpSpPr>
          <a:xfrm>
            <a:off x="828128" y="2316334"/>
            <a:ext cx="1994672" cy="1046573"/>
            <a:chOff x="838200" y="2198126"/>
            <a:chExt cx="1994672" cy="1046573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1E32EA-C8F0-50C5-56A6-88E6E108E6AE}"/>
                </a:ext>
              </a:extLst>
            </p:cNvPr>
            <p:cNvSpPr/>
            <p:nvPr/>
          </p:nvSpPr>
          <p:spPr>
            <a:xfrm>
              <a:off x="838200" y="2198128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98F36B-EE39-1A0E-E31D-3F46005A5521}"/>
                </a:ext>
              </a:extLst>
            </p:cNvPr>
            <p:cNvSpPr/>
            <p:nvPr/>
          </p:nvSpPr>
          <p:spPr>
            <a:xfrm>
              <a:off x="1575266" y="2198127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2F31B62-A15A-D08F-0EF4-70938F949C34}"/>
                </a:ext>
              </a:extLst>
            </p:cNvPr>
            <p:cNvSpPr/>
            <p:nvPr/>
          </p:nvSpPr>
          <p:spPr>
            <a:xfrm>
              <a:off x="2312332" y="2198126"/>
              <a:ext cx="520540" cy="1046571"/>
            </a:xfrm>
            <a:custGeom>
              <a:avLst/>
              <a:gdLst>
                <a:gd name="connsiteX0" fmla="*/ 621413 w 724981"/>
                <a:gd name="connsiteY0" fmla="*/ 258922 h 1449962"/>
                <a:gd name="connsiteX1" fmla="*/ 103569 w 724981"/>
                <a:gd name="connsiteY1" fmla="*/ 258922 h 1449962"/>
                <a:gd name="connsiteX2" fmla="*/ 103569 w 724981"/>
                <a:gd name="connsiteY2" fmla="*/ 103569 h 1449962"/>
                <a:gd name="connsiteX3" fmla="*/ 621413 w 724981"/>
                <a:gd name="connsiteY3" fmla="*/ 103569 h 1449962"/>
                <a:gd name="connsiteX4" fmla="*/ 621413 w 724981"/>
                <a:gd name="connsiteY4" fmla="*/ 258922 h 1449962"/>
                <a:gd name="connsiteX5" fmla="*/ 621413 w 724981"/>
                <a:gd name="connsiteY5" fmla="*/ 517844 h 1449962"/>
                <a:gd name="connsiteX6" fmla="*/ 103569 w 724981"/>
                <a:gd name="connsiteY6" fmla="*/ 517844 h 1449962"/>
                <a:gd name="connsiteX7" fmla="*/ 103569 w 724981"/>
                <a:gd name="connsiteY7" fmla="*/ 362491 h 1449962"/>
                <a:gd name="connsiteX8" fmla="*/ 621413 w 724981"/>
                <a:gd name="connsiteY8" fmla="*/ 362491 h 1449962"/>
                <a:gd name="connsiteX9" fmla="*/ 621413 w 724981"/>
                <a:gd name="connsiteY9" fmla="*/ 517844 h 1449962"/>
                <a:gd name="connsiteX10" fmla="*/ 362491 w 724981"/>
                <a:gd name="connsiteY10" fmla="*/ 1294609 h 1449962"/>
                <a:gd name="connsiteX11" fmla="*/ 284814 w 724981"/>
                <a:gd name="connsiteY11" fmla="*/ 1216933 h 1449962"/>
                <a:gd name="connsiteX12" fmla="*/ 362491 w 724981"/>
                <a:gd name="connsiteY12" fmla="*/ 1139256 h 1449962"/>
                <a:gd name="connsiteX13" fmla="*/ 440167 w 724981"/>
                <a:gd name="connsiteY13" fmla="*/ 1216933 h 1449962"/>
                <a:gd name="connsiteX14" fmla="*/ 362491 w 724981"/>
                <a:gd name="connsiteY14" fmla="*/ 1294609 h 1449962"/>
                <a:gd name="connsiteX15" fmla="*/ 621413 w 724981"/>
                <a:gd name="connsiteY15" fmla="*/ 0 h 1449962"/>
                <a:gd name="connsiteX16" fmla="*/ 103569 w 724981"/>
                <a:gd name="connsiteY16" fmla="*/ 0 h 1449962"/>
                <a:gd name="connsiteX17" fmla="*/ 0 w 724981"/>
                <a:gd name="connsiteY17" fmla="*/ 103569 h 1449962"/>
                <a:gd name="connsiteX18" fmla="*/ 0 w 724981"/>
                <a:gd name="connsiteY18" fmla="*/ 1346394 h 1449962"/>
                <a:gd name="connsiteX19" fmla="*/ 103569 w 724981"/>
                <a:gd name="connsiteY19" fmla="*/ 1449963 h 1449962"/>
                <a:gd name="connsiteX20" fmla="*/ 621413 w 724981"/>
                <a:gd name="connsiteY20" fmla="*/ 1449963 h 1449962"/>
                <a:gd name="connsiteX21" fmla="*/ 724981 w 724981"/>
                <a:gd name="connsiteY21" fmla="*/ 1346394 h 1449962"/>
                <a:gd name="connsiteX22" fmla="*/ 724981 w 724981"/>
                <a:gd name="connsiteY22" fmla="*/ 103569 h 1449962"/>
                <a:gd name="connsiteX23" fmla="*/ 621413 w 724981"/>
                <a:gd name="connsiteY23" fmla="*/ 0 h 144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981" h="1449962">
                  <a:moveTo>
                    <a:pt x="621413" y="258922"/>
                  </a:moveTo>
                  <a:lnTo>
                    <a:pt x="103569" y="258922"/>
                  </a:lnTo>
                  <a:lnTo>
                    <a:pt x="103569" y="103569"/>
                  </a:lnTo>
                  <a:lnTo>
                    <a:pt x="621413" y="103569"/>
                  </a:lnTo>
                  <a:lnTo>
                    <a:pt x="621413" y="258922"/>
                  </a:lnTo>
                  <a:close/>
                  <a:moveTo>
                    <a:pt x="621413" y="517844"/>
                  </a:moveTo>
                  <a:lnTo>
                    <a:pt x="103569" y="517844"/>
                  </a:lnTo>
                  <a:lnTo>
                    <a:pt x="103569" y="362491"/>
                  </a:lnTo>
                  <a:lnTo>
                    <a:pt x="621413" y="362491"/>
                  </a:lnTo>
                  <a:lnTo>
                    <a:pt x="621413" y="517844"/>
                  </a:lnTo>
                  <a:close/>
                  <a:moveTo>
                    <a:pt x="362491" y="1294609"/>
                  </a:moveTo>
                  <a:cubicBezTo>
                    <a:pt x="318474" y="1294609"/>
                    <a:pt x="284814" y="1260950"/>
                    <a:pt x="284814" y="1216933"/>
                  </a:cubicBezTo>
                  <a:cubicBezTo>
                    <a:pt x="284814" y="1172916"/>
                    <a:pt x="318474" y="1139256"/>
                    <a:pt x="362491" y="1139256"/>
                  </a:cubicBezTo>
                  <a:cubicBezTo>
                    <a:pt x="406507" y="1139256"/>
                    <a:pt x="440167" y="1172916"/>
                    <a:pt x="440167" y="1216933"/>
                  </a:cubicBezTo>
                  <a:cubicBezTo>
                    <a:pt x="440167" y="1260950"/>
                    <a:pt x="406507" y="1294609"/>
                    <a:pt x="362491" y="1294609"/>
                  </a:cubicBezTo>
                  <a:close/>
                  <a:moveTo>
                    <a:pt x="621413" y="0"/>
                  </a:moveTo>
                  <a:lnTo>
                    <a:pt x="103569" y="0"/>
                  </a:lnTo>
                  <a:cubicBezTo>
                    <a:pt x="46606" y="0"/>
                    <a:pt x="0" y="46606"/>
                    <a:pt x="0" y="103569"/>
                  </a:cubicBezTo>
                  <a:lnTo>
                    <a:pt x="0" y="1346394"/>
                  </a:lnTo>
                  <a:cubicBezTo>
                    <a:pt x="0" y="1403357"/>
                    <a:pt x="46606" y="1449963"/>
                    <a:pt x="103569" y="1449963"/>
                  </a:cubicBezTo>
                  <a:lnTo>
                    <a:pt x="621413" y="1449963"/>
                  </a:lnTo>
                  <a:cubicBezTo>
                    <a:pt x="678375" y="1449963"/>
                    <a:pt x="724981" y="1403357"/>
                    <a:pt x="724981" y="1346394"/>
                  </a:cubicBezTo>
                  <a:lnTo>
                    <a:pt x="724981" y="103569"/>
                  </a:lnTo>
                  <a:cubicBezTo>
                    <a:pt x="724981" y="46606"/>
                    <a:pt x="678375" y="0"/>
                    <a:pt x="621413" y="0"/>
                  </a:cubicBezTo>
                  <a:close/>
                </a:path>
              </a:pathLst>
            </a:custGeom>
            <a:solidFill>
              <a:srgbClr val="000000"/>
            </a:solidFill>
            <a:ln w="25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7261A2-E4C0-492E-35E9-FE8C16FC1053}"/>
                </a:ext>
              </a:extLst>
            </p:cNvPr>
            <p:cNvSpPr/>
            <p:nvPr/>
          </p:nvSpPr>
          <p:spPr>
            <a:xfrm>
              <a:off x="1121609" y="2746249"/>
              <a:ext cx="1463888" cy="1542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Stopwatch with solid fill">
            <a:extLst>
              <a:ext uri="{FF2B5EF4-FFF2-40B4-BE49-F238E27FC236}">
                <a16:creationId xmlns:a16="http://schemas.microsoft.com/office/drawing/2014/main" id="{9E5C8B12-0263-4197-32D0-7EE56E31B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4456" y="2108099"/>
            <a:ext cx="1463040" cy="146304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560ABF4-6CB8-32C0-0F03-DB7F7448FBED}"/>
              </a:ext>
            </a:extLst>
          </p:cNvPr>
          <p:cNvGrpSpPr/>
          <p:nvPr/>
        </p:nvGrpSpPr>
        <p:grpSpPr>
          <a:xfrm>
            <a:off x="9631316" y="2329377"/>
            <a:ext cx="1669833" cy="1188720"/>
            <a:chOff x="9673851" y="2181479"/>
            <a:chExt cx="1669833" cy="1188720"/>
          </a:xfrm>
        </p:grpSpPr>
        <p:sp>
          <p:nvSpPr>
            <p:cNvPr id="24" name="Left Arrow 23">
              <a:extLst>
                <a:ext uri="{FF2B5EF4-FFF2-40B4-BE49-F238E27FC236}">
                  <a16:creationId xmlns:a16="http://schemas.microsoft.com/office/drawing/2014/main" id="{7C6595E2-A404-54AC-8364-F3F1FB222EA7}"/>
                </a:ext>
              </a:extLst>
            </p:cNvPr>
            <p:cNvSpPr/>
            <p:nvPr/>
          </p:nvSpPr>
          <p:spPr>
            <a:xfrm>
              <a:off x="10687262" y="2272919"/>
              <a:ext cx="656422" cy="1005840"/>
            </a:xfrm>
            <a:prstGeom prst="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Arrow 24">
              <a:extLst>
                <a:ext uri="{FF2B5EF4-FFF2-40B4-BE49-F238E27FC236}">
                  <a16:creationId xmlns:a16="http://schemas.microsoft.com/office/drawing/2014/main" id="{2B78B150-9900-62B9-3262-7E9951A84B8E}"/>
                </a:ext>
              </a:extLst>
            </p:cNvPr>
            <p:cNvSpPr/>
            <p:nvPr/>
          </p:nvSpPr>
          <p:spPr>
            <a:xfrm flipH="1">
              <a:off x="9673851" y="2272919"/>
              <a:ext cx="656422" cy="1005840"/>
            </a:xfrm>
            <a:prstGeom prst="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88B2F2C-B5A9-E496-4BA9-79E0342E3D1B}"/>
                </a:ext>
              </a:extLst>
            </p:cNvPr>
            <p:cNvSpPr/>
            <p:nvPr/>
          </p:nvSpPr>
          <p:spPr>
            <a:xfrm>
              <a:off x="10424366" y="2181479"/>
              <a:ext cx="168802" cy="118872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44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5B02276A-EFC9-E7C2-56F0-15CCD49C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D534403-D252-E56D-64B7-44E21E45E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9C3F2E95-0E07-2372-59C3-B43352347A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AE45C49E-CFDF-4306-581F-E7ACE6829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647B26-5158-ED42-CDA4-27A3D335058F}"/>
              </a:ext>
            </a:extLst>
          </p:cNvPr>
          <p:cNvGrpSpPr/>
          <p:nvPr/>
        </p:nvGrpSpPr>
        <p:grpSpPr>
          <a:xfrm>
            <a:off x="4742482" y="2255569"/>
            <a:ext cx="2124371" cy="2346859"/>
            <a:chOff x="4726983" y="2457616"/>
            <a:chExt cx="2124371" cy="234685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5A1E32A-FBBF-CBF4-94B4-DF3636D17AFA}"/>
                </a:ext>
              </a:extLst>
            </p:cNvPr>
            <p:cNvSpPr/>
            <p:nvPr/>
          </p:nvSpPr>
          <p:spPr>
            <a:xfrm>
              <a:off x="4726983" y="2457616"/>
              <a:ext cx="2124371" cy="2346859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972347B-25BA-10DB-0E6E-398291FF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6742" y="2646573"/>
              <a:ext cx="1564852" cy="156485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3E7AB5-FB90-9A16-0C8D-3BCFE2EBFFA7}"/>
                </a:ext>
              </a:extLst>
            </p:cNvPr>
            <p:cNvSpPr txBox="1"/>
            <p:nvPr/>
          </p:nvSpPr>
          <p:spPr>
            <a:xfrm>
              <a:off x="5006742" y="421142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COMPUTE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683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81F2AE31-C903-A075-45AE-C9FAEB5B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4B98FC8C-FF06-0B8F-D96A-382401CBC8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BC4644A-1F59-1D3E-58BF-5166C03C3F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D76C4C27-CF16-32EF-2B02-DC875A46C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754FF-9970-1B20-3829-DC5CA731B804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88F9C-8692-06CC-DB20-8C929554192B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534216B3-960E-27F8-DB59-CBB6C56DE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55669"/>
          <a:stretch/>
        </p:blipFill>
        <p:spPr bwMode="auto">
          <a:xfrm>
            <a:off x="3750073" y="1405542"/>
            <a:ext cx="612771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70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A50FCCDE-C33A-5A78-D620-566B793C4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6BC7BDC2-8F23-2E3F-A086-6D562460F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AA80F52-4811-9F38-571E-FB21B2CF1C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83031EF-805D-5644-5589-4AC8E2F29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5B12A5-AE6B-359E-D1DB-AD85914D07AF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D11255-D11F-B19F-2577-DDA92EB5F4DF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F3AB29-CED6-F8D1-8E74-4FF6094098A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2EE2A-F148-A6F1-A41B-ED2B6A15E60D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AC8105C-28B0-043F-7305-E318EA850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0" r="46078"/>
          <a:stretch/>
        </p:blipFill>
        <p:spPr bwMode="auto">
          <a:xfrm>
            <a:off x="4362844" y="1405541"/>
            <a:ext cx="725556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4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DEDF127B-CF79-2CE4-041D-EB50B103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A2C910E0-1C77-E540-47C6-C28109A76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3AB5A099-FD35-ECC0-75B4-0C79F54F9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C29DF53-653E-1BAC-A40A-E5FB3DF10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F03BA3-F1DC-A196-7B02-13163CF5624E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EFB6CF-8B26-3C6C-BF5E-2EAEDC815DA2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B9BB7F-86DE-645D-B613-B7B9953012C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F0EE-4C65-315A-1F98-B4BF97EF6962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6F69A9F-8AF7-609E-733E-8B26233FF974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8D644-8891-D83F-4FEC-60FBC4670B07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pic>
        <p:nvPicPr>
          <p:cNvPr id="4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FBE6356-92C3-F795-FEFA-FD85AA9BD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7" r="24103"/>
          <a:stretch/>
        </p:blipFill>
        <p:spPr bwMode="auto">
          <a:xfrm>
            <a:off x="5815179" y="1405542"/>
            <a:ext cx="868310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64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69A8D0B7-E62C-9A89-6ED2-CF369D8E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81FE0DD-2F2F-B38E-5996-41801CDCD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B1E5D66B-D824-5714-CCCF-038F4345FA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16FB7C0-0E1D-A232-FF0F-589BB28EC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159802-B800-F03E-CB1E-52C845AB7B46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AF8A3E-2720-16D0-C499-2353D3163FDD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BE9323-7087-02D4-DADD-AEF0C2EDF73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63697-2043-65EC-6BD9-A8921F009786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86B3A5-E89C-B5AF-F8D7-7451DF0897D5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709A5-A77D-6C7F-47E8-A99551A981D4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44D29D-1730-2FA6-3963-E5DB3794ABAB}"/>
              </a:ext>
            </a:extLst>
          </p:cNvPr>
          <p:cNvSpPr/>
          <p:nvPr/>
        </p:nvSpPr>
        <p:spPr>
          <a:xfrm>
            <a:off x="9144000" y="3852763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8C06C-F808-2A89-69FF-0B0CECD94420}"/>
              </a:ext>
            </a:extLst>
          </p:cNvPr>
          <p:cNvSpPr txBox="1"/>
          <p:nvPr/>
        </p:nvSpPr>
        <p:spPr>
          <a:xfrm>
            <a:off x="9144000" y="4099535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ami100</a:t>
            </a:r>
          </a:p>
          <a:p>
            <a:pPr algn="ctr"/>
            <a:r>
              <a:rPr lang="en-US" sz="2400" dirty="0"/>
              <a:t>AMD GPU’s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B08938C-C5B3-8D2A-89C4-52115E7E9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2" r="2"/>
          <a:stretch/>
        </p:blipFill>
        <p:spPr bwMode="auto">
          <a:xfrm>
            <a:off x="6673303" y="1405542"/>
            <a:ext cx="176862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35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54B4-7ED9-AEA2-A420-EA4A20E9C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ea typeface="Helvetica Neue Light"/>
                <a:cs typeface="Helvetica Neue Light"/>
                <a:sym typeface="Helvetica Neue Light"/>
              </a:rPr>
              <a:t>Quality of Service (QoS)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63226-A1B1-2ACE-B626-6AE9A3A80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92659-919B-A35F-BA96-33BA1925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Google Shape;457;p47">
            <a:extLst>
              <a:ext uri="{FF2B5EF4-FFF2-40B4-BE49-F238E27FC236}">
                <a16:creationId xmlns:a16="http://schemas.microsoft.com/office/drawing/2014/main" id="{44A11A17-9710-F439-2831-B27291317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769948"/>
              </p:ext>
            </p:extLst>
          </p:nvPr>
        </p:nvGraphicFramePr>
        <p:xfrm>
          <a:off x="1186011" y="1849188"/>
          <a:ext cx="9819977" cy="84908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3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 H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488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174C-7F97-1420-5EC1-947804842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EA10-4D65-DA8F-A609-34B7E0FC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ea typeface="Helvetica Neue Light"/>
                <a:cs typeface="Helvetica Neue Light"/>
                <a:sym typeface="Helvetica Neue Light"/>
              </a:rPr>
              <a:t>Quality of Service (QoS)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A047C-9CC8-C92B-B29D-7452911B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9006B-BFFA-4248-75A1-0A5DCDC5B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Google Shape;457;p47">
            <a:extLst>
              <a:ext uri="{FF2B5EF4-FFF2-40B4-BE49-F238E27FC236}">
                <a16:creationId xmlns:a16="http://schemas.microsoft.com/office/drawing/2014/main" id="{CE0EA1BE-B872-D5BC-3F94-3FDFD2D645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135812"/>
              </p:ext>
            </p:extLst>
          </p:nvPr>
        </p:nvGraphicFramePr>
        <p:xfrm>
          <a:off x="1186011" y="1849188"/>
          <a:ext cx="9819977" cy="15966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3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 H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57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264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36F88-6384-F207-1FBE-EA8C2812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B61C-ECE1-DE15-814E-3612F19B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ea typeface="Helvetica Neue Light"/>
                <a:cs typeface="Helvetica Neue Light"/>
                <a:sym typeface="Helvetica Neue Light"/>
              </a:rPr>
              <a:t>Quality of Service (QoS)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4EE42-C753-DBC9-F1AD-F4169DBB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D4F46-0F6D-7041-780E-4DC9496F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Google Shape;457;p47">
            <a:extLst>
              <a:ext uri="{FF2B5EF4-FFF2-40B4-BE49-F238E27FC236}">
                <a16:creationId xmlns:a16="http://schemas.microsoft.com/office/drawing/2014/main" id="{C33C02C0-97AD-A51F-9A62-30C2B5006C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010031"/>
              </p:ext>
            </p:extLst>
          </p:nvPr>
        </p:nvGraphicFramePr>
        <p:xfrm>
          <a:off x="1186011" y="1849188"/>
          <a:ext cx="9819977" cy="2021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3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 H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57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jobs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79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54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09081-80F1-6244-9CF5-53AD1BF56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2AB9-CB29-296E-5BD3-23F1C396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ea typeface="Helvetica Neue Light"/>
                <a:cs typeface="Helvetica Neue Light"/>
                <a:sym typeface="Helvetica Neue Light"/>
              </a:rPr>
              <a:t>Quality of Service (QoS)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7D587-A2EE-3009-4C66-6A5EADD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630DF-11F7-A26B-DC2B-05F359B1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Google Shape;457;p47">
            <a:extLst>
              <a:ext uri="{FF2B5EF4-FFF2-40B4-BE49-F238E27FC236}">
                <a16:creationId xmlns:a16="http://schemas.microsoft.com/office/drawing/2014/main" id="{A90C937D-9289-D2C7-D1D1-2C6280CE67DA}"/>
              </a:ext>
            </a:extLst>
          </p:cNvPr>
          <p:cNvGraphicFramePr/>
          <p:nvPr/>
        </p:nvGraphicFramePr>
        <p:xfrm>
          <a:off x="1186011" y="1849188"/>
          <a:ext cx="9819977" cy="27169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3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 H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57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jobs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79699"/>
                  </a:ext>
                </a:extLst>
              </a:tr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testing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submitted to testing partitions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 H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480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87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D4A86-6FEA-1155-5B83-5491D49D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F83C-02DC-DA2A-B776-4300DC55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Interactive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7BB20-69CA-5411-3962-30E4BAD4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FA68D-0B2D-9AE6-D0B5-C0C44034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E00DBC-566A-ADE3-3BE2-1EF88A121C61}"/>
              </a:ext>
            </a:extLst>
          </p:cNvPr>
          <p:cNvGrpSpPr/>
          <p:nvPr/>
        </p:nvGrpSpPr>
        <p:grpSpPr>
          <a:xfrm>
            <a:off x="3424168" y="1948917"/>
            <a:ext cx="5343664" cy="2960167"/>
            <a:chOff x="3424168" y="1948917"/>
            <a:chExt cx="5343664" cy="29601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FE964C7-4A73-0C79-2988-02006FC16305}"/>
                </a:ext>
              </a:extLst>
            </p:cNvPr>
            <p:cNvGrpSpPr/>
            <p:nvPr/>
          </p:nvGrpSpPr>
          <p:grpSpPr>
            <a:xfrm>
              <a:off x="3424168" y="1948917"/>
              <a:ext cx="5343664" cy="2960167"/>
              <a:chOff x="6357009" y="1948917"/>
              <a:chExt cx="5343664" cy="2960167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592E0BEA-0B26-29EB-3E56-1DBAE106D55E}"/>
                  </a:ext>
                </a:extLst>
              </p:cNvPr>
              <p:cNvSpPr/>
              <p:nvPr/>
            </p:nvSpPr>
            <p:spPr>
              <a:xfrm>
                <a:off x="6357009" y="1948917"/>
                <a:ext cx="2468880" cy="294902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7ECA97D3-DC9F-8C91-B663-64CD9B6CBC0E}"/>
                  </a:ext>
                </a:extLst>
              </p:cNvPr>
              <p:cNvSpPr/>
              <p:nvPr/>
            </p:nvSpPr>
            <p:spPr>
              <a:xfrm>
                <a:off x="9231793" y="1948917"/>
                <a:ext cx="2468880" cy="296016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B33CBC-45F8-6353-FA45-2928A1FE45F3}"/>
                  </a:ext>
                </a:extLst>
              </p:cNvPr>
              <p:cNvSpPr txBox="1"/>
              <p:nvPr/>
            </p:nvSpPr>
            <p:spPr>
              <a:xfrm>
                <a:off x="9420249" y="3598703"/>
                <a:ext cx="209196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Interactive</a:t>
                </a:r>
              </a:p>
              <a:p>
                <a:pPr algn="ctr"/>
                <a:r>
                  <a:rPr lang="en-US" sz="2800" b="1" dirty="0"/>
                  <a:t>Job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215DF8-DCC9-ED9A-65A4-D1190FDE89B0}"/>
                  </a:ext>
                </a:extLst>
              </p:cNvPr>
              <p:cNvSpPr txBox="1"/>
              <p:nvPr/>
            </p:nvSpPr>
            <p:spPr>
              <a:xfrm>
                <a:off x="6634225" y="3587559"/>
                <a:ext cx="19144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Batch</a:t>
                </a:r>
              </a:p>
              <a:p>
                <a:pPr algn="ctr"/>
                <a:r>
                  <a:rPr lang="en-US" sz="2800" b="1" dirty="0"/>
                  <a:t>Job</a:t>
                </a:r>
              </a:p>
            </p:txBody>
          </p:sp>
          <p:pic>
            <p:nvPicPr>
              <p:cNvPr id="15" name="Graphic 14" descr="Programmer female with solid fill">
                <a:extLst>
                  <a:ext uri="{FF2B5EF4-FFF2-40B4-BE49-F238E27FC236}">
                    <a16:creationId xmlns:a16="http://schemas.microsoft.com/office/drawing/2014/main" id="{DE7CAA8E-76A1-2377-C760-69F222CF4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26153" y="2206872"/>
                <a:ext cx="1280160" cy="1280160"/>
              </a:xfrm>
              <a:prstGeom prst="rect">
                <a:avLst/>
              </a:prstGeom>
            </p:spPr>
          </p:pic>
        </p:grpSp>
        <p:pic>
          <p:nvPicPr>
            <p:cNvPr id="17" name="Graphic 16" descr="Document with solid fill">
              <a:extLst>
                <a:ext uri="{FF2B5EF4-FFF2-40B4-BE49-F238E27FC236}">
                  <a16:creationId xmlns:a16="http://schemas.microsoft.com/office/drawing/2014/main" id="{2566823B-D19D-622C-99CC-9F864BE39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18528" y="2206872"/>
              <a:ext cx="1280160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47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1CC3F-3895-502D-7242-965CA0F79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2153-6E2E-C170-17F9-DBDF795D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Interactive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2FBF8-7A24-DA91-9993-37B86ED4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D8F64-FFDA-5CF6-4124-1816A54E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36445-63C8-82CC-6C23-9CEB13F9D9E2}"/>
              </a:ext>
            </a:extLst>
          </p:cNvPr>
          <p:cNvSpPr txBox="1"/>
          <p:nvPr/>
        </p:nvSpPr>
        <p:spPr>
          <a:xfrm>
            <a:off x="160197" y="1994315"/>
            <a:ext cx="308837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Runs a job script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need for user input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Best for tested workflows and long/big jobs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A7AC6A-B9DA-041D-71DC-17FC865BA3A5}"/>
              </a:ext>
            </a:extLst>
          </p:cNvPr>
          <p:cNvGrpSpPr/>
          <p:nvPr/>
        </p:nvGrpSpPr>
        <p:grpSpPr>
          <a:xfrm>
            <a:off x="3424168" y="1948917"/>
            <a:ext cx="5343664" cy="2960167"/>
            <a:chOff x="3424168" y="1948917"/>
            <a:chExt cx="5343664" cy="29601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239D7B-4DCB-123B-48AF-95712D451A00}"/>
                </a:ext>
              </a:extLst>
            </p:cNvPr>
            <p:cNvGrpSpPr/>
            <p:nvPr/>
          </p:nvGrpSpPr>
          <p:grpSpPr>
            <a:xfrm>
              <a:off x="3424168" y="1948917"/>
              <a:ext cx="5343664" cy="2960167"/>
              <a:chOff x="6357009" y="1948917"/>
              <a:chExt cx="5343664" cy="2960167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B367987-6009-0636-733F-CBFCA18EBBF5}"/>
                  </a:ext>
                </a:extLst>
              </p:cNvPr>
              <p:cNvSpPr/>
              <p:nvPr/>
            </p:nvSpPr>
            <p:spPr>
              <a:xfrm>
                <a:off x="6357009" y="1948917"/>
                <a:ext cx="2468880" cy="294902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E7F83E3-BBC2-1491-EDE4-0DD45D8C6865}"/>
                  </a:ext>
                </a:extLst>
              </p:cNvPr>
              <p:cNvSpPr/>
              <p:nvPr/>
            </p:nvSpPr>
            <p:spPr>
              <a:xfrm>
                <a:off x="9231793" y="1948917"/>
                <a:ext cx="2468880" cy="296016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782679-042D-75C5-7A70-1D96940BE1BE}"/>
                  </a:ext>
                </a:extLst>
              </p:cNvPr>
              <p:cNvSpPr txBox="1"/>
              <p:nvPr/>
            </p:nvSpPr>
            <p:spPr>
              <a:xfrm>
                <a:off x="9420249" y="3598703"/>
                <a:ext cx="209196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Interactive</a:t>
                </a:r>
              </a:p>
              <a:p>
                <a:pPr algn="ctr"/>
                <a:r>
                  <a:rPr lang="en-US" sz="2800" b="1" dirty="0"/>
                  <a:t>Job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E3BC51-32EA-9BDD-43DB-8B1C04752165}"/>
                  </a:ext>
                </a:extLst>
              </p:cNvPr>
              <p:cNvSpPr txBox="1"/>
              <p:nvPr/>
            </p:nvSpPr>
            <p:spPr>
              <a:xfrm>
                <a:off x="6634225" y="3587559"/>
                <a:ext cx="19144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Batch</a:t>
                </a:r>
              </a:p>
              <a:p>
                <a:pPr algn="ctr"/>
                <a:r>
                  <a:rPr lang="en-US" sz="2800" b="1" dirty="0"/>
                  <a:t>Job</a:t>
                </a:r>
              </a:p>
            </p:txBody>
          </p:sp>
          <p:pic>
            <p:nvPicPr>
              <p:cNvPr id="24" name="Graphic 23" descr="Programmer female with solid fill">
                <a:extLst>
                  <a:ext uri="{FF2B5EF4-FFF2-40B4-BE49-F238E27FC236}">
                    <a16:creationId xmlns:a16="http://schemas.microsoft.com/office/drawing/2014/main" id="{7A85FAC7-3D9E-78CB-5EAE-0C33D2405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26153" y="2206872"/>
                <a:ext cx="1280160" cy="1280160"/>
              </a:xfrm>
              <a:prstGeom prst="rect">
                <a:avLst/>
              </a:prstGeom>
            </p:spPr>
          </p:pic>
        </p:grpSp>
        <p:pic>
          <p:nvPicPr>
            <p:cNvPr id="19" name="Graphic 18" descr="Document with solid fill">
              <a:extLst>
                <a:ext uri="{FF2B5EF4-FFF2-40B4-BE49-F238E27FC236}">
                  <a16:creationId xmlns:a16="http://schemas.microsoft.com/office/drawing/2014/main" id="{D8379EFC-C293-5AB8-6DED-6C5D19E5A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18528" y="2206872"/>
              <a:ext cx="1280160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29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0388-416E-AA4F-FC49-30936264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Interactive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5086E-6C23-B5E2-030A-4C046194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83361-27F4-BA5E-EED8-7CECFD09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4CC414-8620-6559-A22F-F1AA392748DC}"/>
              </a:ext>
            </a:extLst>
          </p:cNvPr>
          <p:cNvSpPr txBox="1"/>
          <p:nvPr/>
        </p:nvSpPr>
        <p:spPr>
          <a:xfrm>
            <a:off x="160197" y="1994315"/>
            <a:ext cx="308837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Runs a job script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need for user input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Best for tested workflows and long/big jobs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73384-F341-1B8D-B6FD-B3C203D3B160}"/>
              </a:ext>
            </a:extLst>
          </p:cNvPr>
          <p:cNvSpPr txBox="1"/>
          <p:nvPr/>
        </p:nvSpPr>
        <p:spPr>
          <a:xfrm>
            <a:off x="8956904" y="1994314"/>
            <a:ext cx="308837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Terminal or GUI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active user input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Best for development and exploration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6E79DA-7A1F-A0C0-D1A9-37F9F29170BD}"/>
              </a:ext>
            </a:extLst>
          </p:cNvPr>
          <p:cNvGrpSpPr/>
          <p:nvPr/>
        </p:nvGrpSpPr>
        <p:grpSpPr>
          <a:xfrm>
            <a:off x="3424168" y="1948917"/>
            <a:ext cx="5343664" cy="2960167"/>
            <a:chOff x="3424168" y="1948917"/>
            <a:chExt cx="5343664" cy="29601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AA2079-D46A-3DEB-9AA7-255B40007A96}"/>
                </a:ext>
              </a:extLst>
            </p:cNvPr>
            <p:cNvGrpSpPr/>
            <p:nvPr/>
          </p:nvGrpSpPr>
          <p:grpSpPr>
            <a:xfrm>
              <a:off x="3424168" y="1948917"/>
              <a:ext cx="5343664" cy="2960167"/>
              <a:chOff x="6357009" y="1948917"/>
              <a:chExt cx="5343664" cy="2960167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8A7AC559-E178-8D39-3A19-0328C6323827}"/>
                  </a:ext>
                </a:extLst>
              </p:cNvPr>
              <p:cNvSpPr/>
              <p:nvPr/>
            </p:nvSpPr>
            <p:spPr>
              <a:xfrm>
                <a:off x="6357009" y="1948917"/>
                <a:ext cx="2468880" cy="294902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8B2C8E3-AAFA-76A1-1162-DDF9533C2ABB}"/>
                  </a:ext>
                </a:extLst>
              </p:cNvPr>
              <p:cNvSpPr/>
              <p:nvPr/>
            </p:nvSpPr>
            <p:spPr>
              <a:xfrm>
                <a:off x="9231793" y="1948917"/>
                <a:ext cx="2468880" cy="296016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93AB09-A554-1683-0C66-FDE52A157E59}"/>
                  </a:ext>
                </a:extLst>
              </p:cNvPr>
              <p:cNvSpPr txBox="1"/>
              <p:nvPr/>
            </p:nvSpPr>
            <p:spPr>
              <a:xfrm>
                <a:off x="9420249" y="3598703"/>
                <a:ext cx="209196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Interactive</a:t>
                </a:r>
              </a:p>
              <a:p>
                <a:pPr algn="ctr"/>
                <a:r>
                  <a:rPr lang="en-US" sz="2800" b="1" dirty="0"/>
                  <a:t>Job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865B89-EFD3-BA0A-7C51-11F53227D8EA}"/>
                  </a:ext>
                </a:extLst>
              </p:cNvPr>
              <p:cNvSpPr txBox="1"/>
              <p:nvPr/>
            </p:nvSpPr>
            <p:spPr>
              <a:xfrm>
                <a:off x="6634225" y="3587559"/>
                <a:ext cx="19144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Batch</a:t>
                </a:r>
              </a:p>
              <a:p>
                <a:pPr algn="ctr"/>
                <a:r>
                  <a:rPr lang="en-US" sz="2800" b="1" dirty="0"/>
                  <a:t>Job</a:t>
                </a:r>
              </a:p>
            </p:txBody>
          </p:sp>
          <p:pic>
            <p:nvPicPr>
              <p:cNvPr id="25" name="Graphic 24" descr="Programmer female with solid fill">
                <a:extLst>
                  <a:ext uri="{FF2B5EF4-FFF2-40B4-BE49-F238E27FC236}">
                    <a16:creationId xmlns:a16="http://schemas.microsoft.com/office/drawing/2014/main" id="{EDE6EF99-E5C3-509F-788F-CE7891604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26153" y="2206872"/>
                <a:ext cx="1280160" cy="1280160"/>
              </a:xfrm>
              <a:prstGeom prst="rect">
                <a:avLst/>
              </a:prstGeom>
            </p:spPr>
          </p:pic>
        </p:grpSp>
        <p:pic>
          <p:nvPicPr>
            <p:cNvPr id="20" name="Graphic 19" descr="Document with solid fill">
              <a:extLst>
                <a:ext uri="{FF2B5EF4-FFF2-40B4-BE49-F238E27FC236}">
                  <a16:creationId xmlns:a16="http://schemas.microsoft.com/office/drawing/2014/main" id="{A5DD03E6-21B8-28D0-43B9-64B4D1851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18528" y="2206872"/>
              <a:ext cx="1280160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405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2CE9-0675-EC06-F000-CC9AD35A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FEDA-43EC-712B-B865-19D679DBF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98" dirty="0" err="1">
                <a:solidFill>
                  <a:srgbClr val="0070C0"/>
                </a:solidFill>
              </a:rPr>
              <a:t>acompile</a:t>
            </a:r>
            <a:r>
              <a:rPr lang="en-US" sz="2798" dirty="0">
                <a:solidFill>
                  <a:srgbClr val="2F2B20"/>
                </a:solidFill>
              </a:rPr>
              <a:t> </a:t>
            </a:r>
          </a:p>
          <a:p>
            <a:pPr marL="522288" indent="-222250"/>
            <a:r>
              <a:rPr lang="en-US" sz="2398" dirty="0">
                <a:solidFill>
                  <a:srgbClr val="2F2B20"/>
                </a:solidFill>
              </a:rPr>
              <a:t>Quick access to resources </a:t>
            </a:r>
          </a:p>
          <a:p>
            <a:pPr marL="522288" indent="-222250"/>
            <a:r>
              <a:rPr lang="en-US" sz="2398" dirty="0">
                <a:solidFill>
                  <a:srgbClr val="2F2B20"/>
                </a:solidFill>
              </a:rPr>
              <a:t>Limit of 4 CPUs for up to 12 hours </a:t>
            </a:r>
          </a:p>
          <a:p>
            <a:pPr marL="522288" indent="-222250"/>
            <a:r>
              <a:rPr lang="en-US" sz="2398" dirty="0">
                <a:solidFill>
                  <a:srgbClr val="2F2B20"/>
                </a:solidFill>
              </a:rPr>
              <a:t>Focused on compiling/building software and small workflows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lang="en-US" sz="2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22288" indent="-222250"/>
            <a:r>
              <a:rPr lang="en-US" sz="2400" dirty="0"/>
              <a:t>Request any partition, more resources, and longer </a:t>
            </a:r>
            <a:r>
              <a:rPr lang="en-US" sz="2400" dirty="0" err="1"/>
              <a:t>walltime</a:t>
            </a:r>
            <a:endParaRPr lang="en-US" sz="2400" dirty="0"/>
          </a:p>
          <a:p>
            <a:pPr marL="522288" indent="-222250"/>
            <a:r>
              <a:rPr lang="en-US" sz="2400" dirty="0">
                <a:solidFill>
                  <a:srgbClr val="2F2B20"/>
                </a:solidFill>
              </a:rPr>
              <a:t>Subject to standard wait times (not immediate access)</a:t>
            </a:r>
          </a:p>
          <a:p>
            <a:pPr marL="522288" indent="-222250"/>
            <a:r>
              <a:rPr lang="en-US" sz="2400" dirty="0">
                <a:solidFill>
                  <a:srgbClr val="2F2B20"/>
                </a:solidFill>
              </a:rPr>
              <a:t>Focused on GUI-based software</a:t>
            </a:r>
            <a:endParaRPr lang="en-US" sz="2398" dirty="0">
              <a:solidFill>
                <a:srgbClr val="2F2B2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F104A-A754-F9DA-A6E6-C0C38AED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C126B-89FC-72C8-59A3-0FCCDCDA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8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645715" y="2576842"/>
            <a:ext cx="7010400" cy="17043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Documentation: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dirty="0">
                <a:ea typeface="Arial"/>
                <a:cs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Helpdesk: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7565968" y="2331720"/>
            <a:ext cx="3931920" cy="2194560"/>
            <a:chOff x="2734356" y="510892"/>
            <a:chExt cx="3931920" cy="2194560"/>
          </a:xfrm>
        </p:grpSpPr>
        <p:pic>
          <p:nvPicPr>
            <p:cNvPr id="9" name="Picture 8" descr="A black and gold logo&#10;&#10;Description automatically generated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A83B-11EF-CA66-2994-83CD5298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A4B3B-750F-BC61-3BAB-ECDD9C58D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323"/>
            <a:ext cx="10515600" cy="4351338"/>
          </a:xfrm>
        </p:spPr>
        <p:txBody>
          <a:bodyPr/>
          <a:lstStyle/>
          <a:p>
            <a:r>
              <a:rPr lang="en-US" dirty="0"/>
              <a:t>Here we will run a Python script using an interactive job</a:t>
            </a:r>
          </a:p>
          <a:p>
            <a:r>
              <a:rPr lang="en-US" dirty="0"/>
              <a:t>First request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the job starts you will be put on a compute node and you can execute your commands: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quit: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7EC9B-192F-7FA8-4866-36B4FE407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43048-956C-658F-9280-F986F073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30</a:t>
            </a:fld>
            <a:endParaRPr lang="en-US"/>
          </a:p>
        </p:txBody>
      </p:sp>
      <p:sp>
        <p:nvSpPr>
          <p:cNvPr id="6" name="Google Shape;676;p69">
            <a:extLst>
              <a:ext uri="{FF2B5EF4-FFF2-40B4-BE49-F238E27FC236}">
                <a16:creationId xmlns:a16="http://schemas.microsoft.com/office/drawing/2014/main" id="{3A5FD3D4-9009-92D0-8F81-15435F50C02D}"/>
              </a:ext>
            </a:extLst>
          </p:cNvPr>
          <p:cNvSpPr/>
          <p:nvPr/>
        </p:nvSpPr>
        <p:spPr>
          <a:xfrm>
            <a:off x="1159999" y="2349875"/>
            <a:ext cx="10870076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--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=testing --time=00:10:00 --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677;p69">
            <a:extLst>
              <a:ext uri="{FF2B5EF4-FFF2-40B4-BE49-F238E27FC236}">
                <a16:creationId xmlns:a16="http://schemas.microsoft.com/office/drawing/2014/main" id="{508607B9-0D5C-B404-BA51-BC3402A6C455}"/>
              </a:ext>
            </a:extLst>
          </p:cNvPr>
          <p:cNvSpPr/>
          <p:nvPr/>
        </p:nvSpPr>
        <p:spPr>
          <a:xfrm>
            <a:off x="1159999" y="3813627"/>
            <a:ext cx="7689900" cy="748481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anaconda  </a:t>
            </a:r>
            <a:endParaRPr b="1" dirty="0">
              <a:solidFill>
                <a:srgbClr val="0070C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python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my_very_cool_script.py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678;p69">
            <a:extLst>
              <a:ext uri="{FF2B5EF4-FFF2-40B4-BE49-F238E27FC236}">
                <a16:creationId xmlns:a16="http://schemas.microsoft.com/office/drawing/2014/main" id="{A82BCC9A-F85C-03B7-2975-78EF4B73C029}"/>
              </a:ext>
            </a:extLst>
          </p:cNvPr>
          <p:cNvSpPr/>
          <p:nvPr/>
        </p:nvSpPr>
        <p:spPr>
          <a:xfrm>
            <a:off x="1159999" y="5352224"/>
            <a:ext cx="7689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033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6005-17DF-C163-F359-579D84C6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9D60-9D88-06D2-2DBF-7409090E2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0750"/>
            <a:ext cx="10515600" cy="330835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2F2B20"/>
                </a:solidFill>
              </a:rPr>
              <a:t>Batch Jobs</a:t>
            </a:r>
            <a:r>
              <a:rPr lang="en-US" dirty="0">
                <a:solidFill>
                  <a:srgbClr val="2F2B20"/>
                </a:solidFill>
              </a:rPr>
              <a:t> are jobs you submit to the scheduler that are run later without supervision</a:t>
            </a:r>
            <a:endParaRPr lang="en-US" dirty="0"/>
          </a:p>
          <a:p>
            <a:r>
              <a:rPr lang="en-US" dirty="0">
                <a:solidFill>
                  <a:srgbClr val="2F2B20"/>
                </a:solidFill>
              </a:rPr>
              <a:t>A job script is simply a script that includes </a:t>
            </a:r>
            <a:r>
              <a:rPr lang="en-US" b="1" dirty="0">
                <a:solidFill>
                  <a:srgbClr val="2F2B20"/>
                </a:solidFill>
              </a:rPr>
              <a:t>SLURM directives</a:t>
            </a:r>
            <a:r>
              <a:rPr lang="en-US" dirty="0">
                <a:solidFill>
                  <a:srgbClr val="2F2B20"/>
                </a:solidFill>
              </a:rPr>
              <a:t> (resource specifics) ahead of any commands.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AE6DA-7AD3-F68A-EC5E-8267E7EB0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085E6-3FF9-B283-DB43-4334640E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56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5C88-55D5-AAC5-53EB-EE49AA2D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9FF8B-CC54-C08C-8DAC-3ED04D228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EA042-C86E-8A83-DDA4-9FCEA90C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32</a:t>
            </a:fld>
            <a:endParaRPr lang="en-US"/>
          </a:p>
        </p:txBody>
      </p:sp>
      <p:sp>
        <p:nvSpPr>
          <p:cNvPr id="6" name="Google Shape;418;p43">
            <a:extLst>
              <a:ext uri="{FF2B5EF4-FFF2-40B4-BE49-F238E27FC236}">
                <a16:creationId xmlns:a16="http://schemas.microsoft.com/office/drawing/2014/main" id="{549AC956-14EB-7A28-3E05-7BC3C33B1571}"/>
              </a:ext>
            </a:extLst>
          </p:cNvPr>
          <p:cNvSpPr txBox="1"/>
          <p:nvPr/>
        </p:nvSpPr>
        <p:spPr>
          <a:xfrm>
            <a:off x="838200" y="1891183"/>
            <a:ext cx="10515600" cy="3706118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--&lt;option&gt;=&lt;value&gt; 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898509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8A3D4-9873-F5ED-C576-6129A569F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D48C-809F-90FE-7F61-BD7A3572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74330-6C5E-0E20-9414-EF09DC497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CBF9D-5C8F-403D-E99B-15507F12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33</a:t>
            </a:fld>
            <a:endParaRPr lang="en-US"/>
          </a:p>
        </p:txBody>
      </p:sp>
      <p:sp>
        <p:nvSpPr>
          <p:cNvPr id="6" name="Google Shape;418;p43">
            <a:extLst>
              <a:ext uri="{FF2B5EF4-FFF2-40B4-BE49-F238E27FC236}">
                <a16:creationId xmlns:a16="http://schemas.microsoft.com/office/drawing/2014/main" id="{258203B1-BD2E-C02F-10C3-1FDACA2A1F7C}"/>
              </a:ext>
            </a:extLst>
          </p:cNvPr>
          <p:cNvSpPr txBox="1"/>
          <p:nvPr/>
        </p:nvSpPr>
        <p:spPr>
          <a:xfrm>
            <a:off x="838200" y="1891183"/>
            <a:ext cx="10515600" cy="3706118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--&lt;option&gt;=&lt;value&gt; 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502860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DA20-B22C-52E3-4029-3E11FF99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Directives in a job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5D11F-9AD0-4EF9-F33B-8565ACFE0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512" y="3082924"/>
            <a:ext cx="7800975" cy="6921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--&lt;option&gt;=</a:t>
            </a:r>
            <a:r>
              <a:rPr lang="en-US" sz="36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&lt;value&gt;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FA11A-7B9C-3F69-5703-1AE318334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17518-7C3C-7486-7550-B240F333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79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7383-0643-D9C8-138A-DB883E5F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directives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01942-944A-6AA4-752B-2357F69A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19F6E-CAC3-D948-328A-7F0F8E814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DEB44-E1A9-DD63-63C0-70C59617BA8B}"/>
              </a:ext>
            </a:extLst>
          </p:cNvPr>
          <p:cNvSpPr txBox="1"/>
          <p:nvPr/>
        </p:nvSpPr>
        <p:spPr>
          <a:xfrm>
            <a:off x="838200" y="1894367"/>
            <a:ext cx="10513776" cy="384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 – A collection of compute nodes 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partition_name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Quality of service (QoS) – System defined constraints for a job (more on this later!)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Allocation</a:t>
            </a:r>
            <a:r>
              <a:rPr lang="en-US" sz="2000" b="1" dirty="0">
                <a:solidFill>
                  <a:srgbClr val="2F2B20"/>
                </a:solidFill>
                <a:latin typeface="Arial"/>
                <a:cs typeface="Arial"/>
                <a:sym typeface="Arial"/>
              </a:rPr>
              <a:t> – Account to “charge to”</a:t>
            </a: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account_name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lang="en-US" sz="2000" b="1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Number of nodes to run on 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lang="en-US" sz="2000" b="1" dirty="0">
              <a:solidFill>
                <a:schemeClr val="dk1"/>
              </a:solidFill>
            </a:endParaRP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Number of cores to run on 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455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AA09-D4F0-B74D-65AB-6F9425CF4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/>
          <a:lstStyle/>
          <a:p>
            <a:r>
              <a:rPr lang="en-US" dirty="0"/>
              <a:t>Common directives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5E5B-FEF6-75DC-3756-9F3C8333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A805B-C113-0B84-EB76-8333FADD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36</a:t>
            </a:fld>
            <a:endParaRPr lang="en-US"/>
          </a:p>
        </p:txBody>
      </p:sp>
      <p:sp>
        <p:nvSpPr>
          <p:cNvPr id="6" name="Google Shape;434;p45">
            <a:extLst>
              <a:ext uri="{FF2B5EF4-FFF2-40B4-BE49-F238E27FC236}">
                <a16:creationId xmlns:a16="http://schemas.microsoft.com/office/drawing/2014/main" id="{31E6056B-34A1-9900-1C20-8A71EB141D66}"/>
              </a:ext>
            </a:extLst>
          </p:cNvPr>
          <p:cNvSpPr txBox="1"/>
          <p:nvPr/>
        </p:nvSpPr>
        <p:spPr>
          <a:xfrm>
            <a:off x="838200" y="1447923"/>
            <a:ext cx="9429751" cy="406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 – How long you want to run on these resources</a:t>
            </a:r>
          </a:p>
          <a:p>
            <a:pPr marL="697865" lvl="1" indent="-202692">
              <a:lnSpc>
                <a:spcPct val="119836"/>
              </a:lnSpc>
              <a:spcBef>
                <a:spcPts val="26"/>
              </a:spcBef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lang="en-US" sz="20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</a:t>
            </a:r>
          </a:p>
          <a:p>
            <a:pPr marL="697865" lvl="1" indent="-202692">
              <a:lnSpc>
                <a:spcPct val="119836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Output – Where all output that would be written to the terminal should go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Tx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Tx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 an email when events happen in the job 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Tx/>
              <a:buChar char="•"/>
            </a:pPr>
            <a:r>
              <a:rPr lang="en-US" sz="24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2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Tx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 to send updates to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Tx/>
              <a:buChar char="•"/>
            </a:pPr>
            <a:r>
              <a:rPr lang="en-US" sz="24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2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</a:p>
        </p:txBody>
      </p:sp>
    </p:spTree>
    <p:extLst>
      <p:ext uri="{BB962C8B-B14F-4D97-AF65-F5344CB8AC3E}">
        <p14:creationId xmlns:p14="http://schemas.microsoft.com/office/powerpoint/2010/main" val="1609385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CB0E-A1F5-9F88-0F48-B1581C48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job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F9B60-8B94-7379-1232-77C96052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75F59-F345-4EA8-1AA4-9325A5760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37</a:t>
            </a:fld>
            <a:endParaRPr lang="en-US"/>
          </a:p>
        </p:txBody>
      </p:sp>
      <p:sp>
        <p:nvSpPr>
          <p:cNvPr id="6" name="Google Shape;427;p44">
            <a:extLst>
              <a:ext uri="{FF2B5EF4-FFF2-40B4-BE49-F238E27FC236}">
                <a16:creationId xmlns:a16="http://schemas.microsoft.com/office/drawing/2014/main" id="{3C594338-B5E4-A7B3-5DB7-FF0FB0681EBC}"/>
              </a:ext>
            </a:extLst>
          </p:cNvPr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052417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2969-88C7-364B-6EA7-10D7314E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Software job script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57D17-FD12-CD71-7DF9-53854200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EC109-3C13-7E3C-DDC8-A445DE8C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38</a:t>
            </a:fld>
            <a:endParaRPr lang="en-US"/>
          </a:p>
        </p:txBody>
      </p:sp>
      <p:sp>
        <p:nvSpPr>
          <p:cNvPr id="6" name="Google Shape;427;p44">
            <a:extLst>
              <a:ext uri="{FF2B5EF4-FFF2-40B4-BE49-F238E27FC236}">
                <a16:creationId xmlns:a16="http://schemas.microsoft.com/office/drawing/2014/main" id="{A0A1E280-8EE8-9C41-C1B0-AFBBC09F8709}"/>
              </a:ext>
            </a:extLst>
          </p:cNvPr>
          <p:cNvSpPr txBox="1"/>
          <p:nvPr/>
        </p:nvSpPr>
        <p:spPr>
          <a:xfrm>
            <a:off x="838200" y="1496716"/>
            <a:ext cx="10515600" cy="4629447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  # Purge all existing modules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anaconda                    # Load Anaconda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conda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activate &lt;my-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conda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-environment&gt;   # Activate CONDA environment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Run Python script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python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my_cool_script.py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587778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5264D-A9C0-1D4A-624B-7AC6EE67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2D0F-6DFD-07C9-A8D4-F861D334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2C94-20DF-72B3-D453-1A93522B2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02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job_file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 &lt;other-directives&gt;</a:t>
            </a:r>
            <a:endParaRPr lang="en-US" sz="3200" dirty="0"/>
          </a:p>
          <a:p>
            <a:r>
              <a:rPr lang="en-US" dirty="0"/>
              <a:t>Command to submit a job to the SLURM job scheduler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8C311-FCBC-08FC-838D-7ADAF62E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1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75FF7-6AD9-B52C-3D15-F5C1C261862C}"/>
              </a:ext>
            </a:extLst>
          </p:cNvPr>
          <p:cNvSpPr txBox="1"/>
          <p:nvPr/>
        </p:nvSpPr>
        <p:spPr>
          <a:xfrm>
            <a:off x="632791" y="4344221"/>
            <a:ext cx="10926417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hlink"/>
                </a:solidFill>
                <a:latin typeface="Arial"/>
                <a:cs typeface="Arial"/>
              </a:rPr>
              <a:t>https://</a:t>
            </a:r>
            <a:r>
              <a:rPr lang="en-US" sz="3200" dirty="0" err="1">
                <a:solidFill>
                  <a:schemeClr val="hlink"/>
                </a:solidFill>
                <a:latin typeface="Arial"/>
                <a:cs typeface="Arial"/>
              </a:rPr>
              <a:t>github.com</a:t>
            </a:r>
            <a:r>
              <a:rPr lang="en-US" sz="3200" dirty="0">
                <a:solidFill>
                  <a:schemeClr val="hlink"/>
                </a:solidFill>
                <a:latin typeface="Arial"/>
                <a:cs typeface="Arial"/>
              </a:rPr>
              <a:t>/</a:t>
            </a:r>
            <a:r>
              <a:rPr lang="en-US" sz="3200" dirty="0" err="1">
                <a:solidFill>
                  <a:schemeClr val="hlink"/>
                </a:solidFill>
                <a:latin typeface="Arial"/>
                <a:cs typeface="Arial"/>
              </a:rPr>
              <a:t>ResearchComputing</a:t>
            </a:r>
            <a:r>
              <a:rPr lang="en-US" sz="3200" dirty="0">
                <a:solidFill>
                  <a:schemeClr val="hlink"/>
                </a:solidFill>
                <a:latin typeface="Arial"/>
                <a:cs typeface="Arial"/>
              </a:rPr>
              <a:t>/</a:t>
            </a:r>
            <a:r>
              <a:rPr lang="en-US" sz="3200" dirty="0" err="1">
                <a:solidFill>
                  <a:schemeClr val="hlink"/>
                </a:solidFill>
                <a:latin typeface="Arial"/>
                <a:cs typeface="Arial"/>
              </a:rPr>
              <a:t>scheduling_a_job_on_a_supercomputer_rc_shortcourse</a:t>
            </a:r>
            <a:endParaRPr lang="en-US" sz="3200" dirty="0">
              <a:solidFill>
                <a:schemeClr val="hlink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A400B-8ADD-65BC-8327-AB9B156C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41" y="277431"/>
            <a:ext cx="4163115" cy="41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7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8AE96-F3D6-EDF7-A73D-5614F1AE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2794-CACB-DCB6-969E-6AF91EC0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2141-1295-763B-E558-961F7FE17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02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job_file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 &lt;other-directives&gt;</a:t>
            </a:r>
            <a:endParaRPr lang="en-US" sz="3200" dirty="0"/>
          </a:p>
          <a:p>
            <a:r>
              <a:rPr lang="en-US" dirty="0"/>
              <a:t>Command to submit a job to the SLURM job scheduler</a:t>
            </a:r>
          </a:p>
          <a:p>
            <a:r>
              <a:rPr lang="en-US" dirty="0"/>
              <a:t>If we created the job script “</a:t>
            </a:r>
            <a:r>
              <a:rPr lang="en-US" dirty="0" err="1"/>
              <a:t>my_first_job.sh</a:t>
            </a:r>
            <a:r>
              <a:rPr lang="en-US" dirty="0"/>
              <a:t>” then we would submit it as follows:</a:t>
            </a:r>
          </a:p>
          <a:p>
            <a:pPr marL="915988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/path/to/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my_first_job.sh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80CAA-8B64-868C-F98B-317A51D7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DA7B8-79FE-AA4D-D627-7DC08012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59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D66B-C564-6FF8-F795-C4157D7B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7AB8-A2B1-B61F-443C-A12B8E2C9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02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job_file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 &lt;other-directives&gt;</a:t>
            </a:r>
            <a:endParaRPr lang="en-US" sz="3200" dirty="0"/>
          </a:p>
          <a:p>
            <a:r>
              <a:rPr lang="en-US" dirty="0"/>
              <a:t>Command to submit a job to the SLURM job scheduler</a:t>
            </a:r>
          </a:p>
          <a:p>
            <a:r>
              <a:rPr lang="en-US" dirty="0"/>
              <a:t>If we created the job script “</a:t>
            </a:r>
            <a:r>
              <a:rPr lang="en-US" dirty="0" err="1"/>
              <a:t>my_first_job.sh</a:t>
            </a:r>
            <a:r>
              <a:rPr lang="en-US" dirty="0"/>
              <a:t>” then we would submit it as follows:</a:t>
            </a:r>
          </a:p>
          <a:p>
            <a:pPr marL="915988" indent="0">
              <a:spcAft>
                <a:spcPts val="1800"/>
              </a:spcAft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/path/to/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my_first_job.sh</a:t>
            </a:r>
            <a:endParaRPr lang="en-US" dirty="0"/>
          </a:p>
          <a:p>
            <a:r>
              <a:rPr lang="en-US" dirty="0"/>
              <a:t>Modify </a:t>
            </a:r>
            <a:r>
              <a:rPr lang="en-US" dirty="0" err="1"/>
              <a:t>slurm</a:t>
            </a:r>
            <a:r>
              <a:rPr lang="en-US" dirty="0"/>
              <a:t> directives in the batch script:</a:t>
            </a:r>
          </a:p>
          <a:p>
            <a:pPr marL="915988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/path/to/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my_first_job.sh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--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=12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0B220-1929-E5CB-F9B4-67AC3C99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43A6D-36CC-2497-91D7-3D0FF7E0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87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5463-50BF-24AF-3C10-D30FBDDE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8B94-2CB5-5114-94A6-2561929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3D142-3965-8480-1AB8-3F2A8FDE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04A38D-FDC4-C07B-A6A5-96D3864AF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squeue</a:t>
            </a:r>
            <a:r>
              <a:rPr lang="en-US" dirty="0"/>
              <a:t>: Monitor your jobs status </a:t>
            </a:r>
            <a:r>
              <a:rPr lang="en-US" b="1" dirty="0"/>
              <a:t>in queue and while running</a:t>
            </a:r>
            <a:r>
              <a:rPr lang="en-US" dirty="0"/>
              <a:t>:</a:t>
            </a: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2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en-US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default,</a:t>
            </a:r>
            <a:r>
              <a:rPr lang="en-US" sz="2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shows all jobs in queue can specify using: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</a:rPr>
              <a:t>sacct</a:t>
            </a:r>
            <a:r>
              <a:rPr lang="en-US" dirty="0"/>
              <a:t>: Check back on usage statistics of </a:t>
            </a:r>
            <a:r>
              <a:rPr lang="en-US" b="1" dirty="0"/>
              <a:t>previous Jobs</a:t>
            </a: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default, only checks all jobs from the start of the current day can specify using:</a:t>
            </a:r>
          </a:p>
          <a:p>
            <a:endParaRPr lang="en-US" b="1" dirty="0"/>
          </a:p>
        </p:txBody>
      </p:sp>
      <p:sp>
        <p:nvSpPr>
          <p:cNvPr id="10" name="Google Shape;513;p52">
            <a:extLst>
              <a:ext uri="{FF2B5EF4-FFF2-40B4-BE49-F238E27FC236}">
                <a16:creationId xmlns:a16="http://schemas.microsoft.com/office/drawing/2014/main" id="{6270ABA3-0AD8-3DB2-D330-EF60D5D9006E}"/>
              </a:ext>
            </a:extLst>
          </p:cNvPr>
          <p:cNvSpPr/>
          <p:nvPr/>
        </p:nvSpPr>
        <p:spPr>
          <a:xfrm>
            <a:off x="1620572" y="2662251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14;p52">
            <a:extLst>
              <a:ext uri="{FF2B5EF4-FFF2-40B4-BE49-F238E27FC236}">
                <a16:creationId xmlns:a16="http://schemas.microsoft.com/office/drawing/2014/main" id="{CAE36032-1193-A772-7D31-F09CE2559DD8}"/>
              </a:ext>
            </a:extLst>
          </p:cNvPr>
          <p:cNvSpPr/>
          <p:nvPr/>
        </p:nvSpPr>
        <p:spPr>
          <a:xfrm>
            <a:off x="1620572" y="5040513"/>
            <a:ext cx="72633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56590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7107-FD63-3C5A-931B-D01E0BD5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E9A12-6AB5-5F86-E292-71CEE3639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 check the percentage of CPU and memory usage of a job </a:t>
            </a:r>
            <a:r>
              <a:rPr lang="en-US" sz="2800" b="1" dirty="0"/>
              <a:t>after it completes, </a:t>
            </a:r>
            <a:r>
              <a:rPr lang="en-US" sz="2800" dirty="0"/>
              <a:t>use </a:t>
            </a:r>
            <a:r>
              <a:rPr lang="en-US" sz="2800" dirty="0" err="1">
                <a:solidFill>
                  <a:srgbClr val="0070C0"/>
                </a:solidFill>
              </a:rPr>
              <a:t>seff</a:t>
            </a:r>
            <a:endParaRPr lang="en-US" sz="28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To see general statistics for your submitted jobs, use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jobstats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87D2E-5899-FFE8-6EEC-7B001260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68F90-C29C-92B8-8CDB-03DAFA15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43</a:t>
            </a:fld>
            <a:endParaRPr lang="en-US"/>
          </a:p>
        </p:txBody>
      </p:sp>
      <p:sp>
        <p:nvSpPr>
          <p:cNvPr id="6" name="Google Shape;524;p53">
            <a:extLst>
              <a:ext uri="{FF2B5EF4-FFF2-40B4-BE49-F238E27FC236}">
                <a16:creationId xmlns:a16="http://schemas.microsoft.com/office/drawing/2014/main" id="{CF4DCEF5-D99B-F879-C459-5E4536E68F31}"/>
              </a:ext>
            </a:extLst>
          </p:cNvPr>
          <p:cNvSpPr/>
          <p:nvPr/>
        </p:nvSpPr>
        <p:spPr>
          <a:xfrm>
            <a:off x="1185579" y="4241445"/>
            <a:ext cx="726345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lang="en-US"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jobstats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 &lt;# of days&gt;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525;p53">
            <a:extLst>
              <a:ext uri="{FF2B5EF4-FFF2-40B4-BE49-F238E27FC236}">
                <a16:creationId xmlns:a16="http://schemas.microsoft.com/office/drawing/2014/main" id="{5D84A3AA-B607-E8D8-B14E-9655F494AA9B}"/>
              </a:ext>
            </a:extLst>
          </p:cNvPr>
          <p:cNvSpPr/>
          <p:nvPr/>
        </p:nvSpPr>
        <p:spPr>
          <a:xfrm>
            <a:off x="1185729" y="2757419"/>
            <a:ext cx="726330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25735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353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6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D5E10-29EE-DA80-1400-6FD3CFD802A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 lang="en-US"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A1E5D1-8D5E-CE4B-17BB-DBFF772E66E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https://tinyurl.com/curc-survey18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hat links to https://tinyurl.com/curc-survey18&#10;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AC89D-0D5A-80C1-A987-667D8B16E58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 lang="en-US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B05F1B-E542-9C5A-11F7-37E710F3949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1455124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433" y="931762"/>
            <a:ext cx="4114800" cy="4114800"/>
          </a:xfrm>
          <a:prstGeom prst="rect">
            <a:avLst/>
          </a:prstGeom>
        </p:spPr>
      </p:pic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AC279A59-6358-4FCD-52B7-1A20C27F6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9769" y="931762"/>
            <a:ext cx="4114800" cy="4114800"/>
          </a:xfrm>
          <a:prstGeom prst="rect">
            <a:avLst/>
          </a:prstGeom>
        </p:spPr>
      </p:pic>
      <p:sp>
        <p:nvSpPr>
          <p:cNvPr id="12" name="Google Shape;136;p19">
            <a:extLst>
              <a:ext uri="{FF2B5EF4-FFF2-40B4-BE49-F238E27FC236}">
                <a16:creationId xmlns:a16="http://schemas.microsoft.com/office/drawing/2014/main" id="{BCECCE21-9B35-3255-DD90-BBE281692F1F}"/>
              </a:ext>
            </a:extLst>
          </p:cNvPr>
          <p:cNvSpPr txBox="1"/>
          <p:nvPr/>
        </p:nvSpPr>
        <p:spPr>
          <a:xfrm>
            <a:off x="7377460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Discuss Ideas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Session Overview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419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Overview of Jobs Submissions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Resource Requests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Interactive &amp; Batch Jobs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Monitoring jobs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A54EE-7747-752D-0D8F-365025D8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56E30-7002-E7C8-34CD-65CF1CAEC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4E9B0-3E63-11AE-1D5A-93993FA7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21" name="Google Shape;225;p30">
            <a:extLst>
              <a:ext uri="{FF2B5EF4-FFF2-40B4-BE49-F238E27FC236}">
                <a16:creationId xmlns:a16="http://schemas.microsoft.com/office/drawing/2014/main" id="{5A6705C9-A110-F547-5D8D-12DFEEDEE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038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sym typeface="Helvetica Neue Light"/>
              </a:rPr>
              <a:t>General Overview of Job Submission</a:t>
            </a:r>
            <a:endParaRPr dirty="0"/>
          </a:p>
        </p:txBody>
      </p:sp>
      <p:pic>
        <p:nvPicPr>
          <p:cNvPr id="6" name="Google Shape;210;p30">
            <a:extLst>
              <a:ext uri="{FF2B5EF4-FFF2-40B4-BE49-F238E27FC236}">
                <a16:creationId xmlns:a16="http://schemas.microsoft.com/office/drawing/2014/main" id="{4D9DAA5F-A33A-8172-D3BC-C0EFEF0E82B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178" y="2240351"/>
            <a:ext cx="2377292" cy="23772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ight Arrow Callout 27">
            <a:extLst>
              <a:ext uri="{FF2B5EF4-FFF2-40B4-BE49-F238E27FC236}">
                <a16:creationId xmlns:a16="http://schemas.microsoft.com/office/drawing/2014/main" id="{C1D4D88D-9E5F-D5E4-F919-600CAAEFA3D1}"/>
              </a:ext>
            </a:extLst>
          </p:cNvPr>
          <p:cNvSpPr/>
          <p:nvPr/>
        </p:nvSpPr>
        <p:spPr>
          <a:xfrm>
            <a:off x="1094954" y="1759077"/>
            <a:ext cx="3610843" cy="3339847"/>
          </a:xfrm>
          <a:prstGeom prst="rightArrow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2A24E8-260C-A0A0-87A0-3833D2C81732}"/>
              </a:ext>
            </a:extLst>
          </p:cNvPr>
          <p:cNvGrpSpPr/>
          <p:nvPr/>
        </p:nvGrpSpPr>
        <p:grpSpPr>
          <a:xfrm>
            <a:off x="1082066" y="1873651"/>
            <a:ext cx="2351516" cy="707886"/>
            <a:chOff x="540307" y="1873650"/>
            <a:chExt cx="2351516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82054D-6AB3-9986-FC2E-63BE41405165}"/>
                </a:ext>
              </a:extLst>
            </p:cNvPr>
            <p:cNvSpPr txBox="1"/>
            <p:nvPr/>
          </p:nvSpPr>
          <p:spPr>
            <a:xfrm>
              <a:off x="540307" y="1873650"/>
              <a:ext cx="23515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A4E3B2E-E76B-BB95-0F2A-079896E4DE90}"/>
                </a:ext>
              </a:extLst>
            </p:cNvPr>
            <p:cNvSpPr/>
            <p:nvPr/>
          </p:nvSpPr>
          <p:spPr>
            <a:xfrm>
              <a:off x="1396025" y="1901951"/>
              <a:ext cx="640080" cy="6400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9F8B192-6AD2-C0E2-8FBC-22506E0FB33D}"/>
              </a:ext>
            </a:extLst>
          </p:cNvPr>
          <p:cNvSpPr txBox="1"/>
          <p:nvPr/>
        </p:nvSpPr>
        <p:spPr>
          <a:xfrm>
            <a:off x="1094954" y="4432982"/>
            <a:ext cx="233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Login Node</a:t>
            </a:r>
          </a:p>
        </p:txBody>
      </p:sp>
    </p:spTree>
    <p:extLst>
      <p:ext uri="{BB962C8B-B14F-4D97-AF65-F5344CB8AC3E}">
        <p14:creationId xmlns:p14="http://schemas.microsoft.com/office/powerpoint/2010/main" val="121658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5B4A2-34FF-8945-C9F0-D38B1C25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1B7CA-5CE1-6EB9-6D97-97A73A6D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sp>
        <p:nvSpPr>
          <p:cNvPr id="21" name="Google Shape;225;p30">
            <a:extLst>
              <a:ext uri="{FF2B5EF4-FFF2-40B4-BE49-F238E27FC236}">
                <a16:creationId xmlns:a16="http://schemas.microsoft.com/office/drawing/2014/main" id="{C7E7C3A4-726A-DD2F-0F22-038C0CCB03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038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sym typeface="Helvetica Neue Light"/>
              </a:rPr>
              <a:t>General Overview of Job Submission</a:t>
            </a:r>
            <a:endParaRPr dirty="0"/>
          </a:p>
        </p:txBody>
      </p:sp>
      <p:pic>
        <p:nvPicPr>
          <p:cNvPr id="6" name="Google Shape;210;p30">
            <a:extLst>
              <a:ext uri="{FF2B5EF4-FFF2-40B4-BE49-F238E27FC236}">
                <a16:creationId xmlns:a16="http://schemas.microsoft.com/office/drawing/2014/main" id="{B2D58DC3-F9A5-8EE3-7255-148B20BADD9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178" y="2240351"/>
            <a:ext cx="2377292" cy="237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ACF88A9-1397-49DC-1D99-762A27F56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9"/>
          <a:stretch/>
        </p:blipFill>
        <p:spPr bwMode="auto">
          <a:xfrm>
            <a:off x="5247464" y="2847709"/>
            <a:ext cx="1698054" cy="13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ight Arrow Callout 27">
            <a:extLst>
              <a:ext uri="{FF2B5EF4-FFF2-40B4-BE49-F238E27FC236}">
                <a16:creationId xmlns:a16="http://schemas.microsoft.com/office/drawing/2014/main" id="{110B2ADA-81E4-5379-1C9E-59430D86F12E}"/>
              </a:ext>
            </a:extLst>
          </p:cNvPr>
          <p:cNvSpPr/>
          <p:nvPr/>
        </p:nvSpPr>
        <p:spPr>
          <a:xfrm>
            <a:off x="1094954" y="1759077"/>
            <a:ext cx="3610843" cy="3339847"/>
          </a:xfrm>
          <a:prstGeom prst="rightArrow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F57761-3219-EC4C-9AB1-467847FEA3E0}"/>
              </a:ext>
            </a:extLst>
          </p:cNvPr>
          <p:cNvGrpSpPr/>
          <p:nvPr/>
        </p:nvGrpSpPr>
        <p:grpSpPr>
          <a:xfrm>
            <a:off x="1082066" y="1873651"/>
            <a:ext cx="2351516" cy="707886"/>
            <a:chOff x="540307" y="1873650"/>
            <a:chExt cx="2351516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D3B4B7-33FB-3CC8-2CD7-AFB91352FE89}"/>
                </a:ext>
              </a:extLst>
            </p:cNvPr>
            <p:cNvSpPr txBox="1"/>
            <p:nvPr/>
          </p:nvSpPr>
          <p:spPr>
            <a:xfrm>
              <a:off x="540307" y="1873650"/>
              <a:ext cx="23515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C13F99A-70AE-8510-05E1-E1A2A8AC50EE}"/>
                </a:ext>
              </a:extLst>
            </p:cNvPr>
            <p:cNvSpPr/>
            <p:nvPr/>
          </p:nvSpPr>
          <p:spPr>
            <a:xfrm>
              <a:off x="1396025" y="1901951"/>
              <a:ext cx="640080" cy="6400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A2FD897-4B78-E500-96BC-E001F60AB765}"/>
              </a:ext>
            </a:extLst>
          </p:cNvPr>
          <p:cNvSpPr txBox="1"/>
          <p:nvPr/>
        </p:nvSpPr>
        <p:spPr>
          <a:xfrm>
            <a:off x="1094954" y="4432982"/>
            <a:ext cx="233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Login Node</a:t>
            </a:r>
          </a:p>
        </p:txBody>
      </p:sp>
      <p:sp>
        <p:nvSpPr>
          <p:cNvPr id="34" name="Right Arrow Callout 33">
            <a:extLst>
              <a:ext uri="{FF2B5EF4-FFF2-40B4-BE49-F238E27FC236}">
                <a16:creationId xmlns:a16="http://schemas.microsoft.com/office/drawing/2014/main" id="{55515B1C-7890-40D1-1FC1-2C271EC0E99A}"/>
              </a:ext>
            </a:extLst>
          </p:cNvPr>
          <p:cNvSpPr/>
          <p:nvPr/>
        </p:nvSpPr>
        <p:spPr>
          <a:xfrm>
            <a:off x="4933621" y="1759077"/>
            <a:ext cx="3610843" cy="3339847"/>
          </a:xfrm>
          <a:prstGeom prst="rightArrow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D507720-EE42-72A6-6EEE-F9C9ED9F4C66}"/>
              </a:ext>
            </a:extLst>
          </p:cNvPr>
          <p:cNvGrpSpPr/>
          <p:nvPr/>
        </p:nvGrpSpPr>
        <p:grpSpPr>
          <a:xfrm>
            <a:off x="4920733" y="1873651"/>
            <a:ext cx="2351516" cy="707886"/>
            <a:chOff x="540307" y="1873650"/>
            <a:chExt cx="2351516" cy="7078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8E15C2-8DFE-09A6-4713-B272D41A933B}"/>
                </a:ext>
              </a:extLst>
            </p:cNvPr>
            <p:cNvSpPr txBox="1"/>
            <p:nvPr/>
          </p:nvSpPr>
          <p:spPr>
            <a:xfrm>
              <a:off x="540307" y="1873650"/>
              <a:ext cx="23515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FD33E25-8666-F237-DB8B-84C4F29678D1}"/>
                </a:ext>
              </a:extLst>
            </p:cNvPr>
            <p:cNvSpPr/>
            <p:nvPr/>
          </p:nvSpPr>
          <p:spPr>
            <a:xfrm>
              <a:off x="1396025" y="1901951"/>
              <a:ext cx="640080" cy="6400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4D07994-CF4D-7C20-4702-1034BC3219BE}"/>
              </a:ext>
            </a:extLst>
          </p:cNvPr>
          <p:cNvSpPr txBox="1"/>
          <p:nvPr/>
        </p:nvSpPr>
        <p:spPr>
          <a:xfrm>
            <a:off x="4933621" y="4432982"/>
            <a:ext cx="233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Job Request</a:t>
            </a:r>
          </a:p>
        </p:txBody>
      </p:sp>
    </p:spTree>
    <p:extLst>
      <p:ext uri="{BB962C8B-B14F-4D97-AF65-F5344CB8AC3E}">
        <p14:creationId xmlns:p14="http://schemas.microsoft.com/office/powerpoint/2010/main" val="220842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BB18D-FB7D-F2BF-A154-79E6A345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sp>
        <p:nvSpPr>
          <p:cNvPr id="21" name="Google Shape;225;p30">
            <a:extLst>
              <a:ext uri="{FF2B5EF4-FFF2-40B4-BE49-F238E27FC236}">
                <a16:creationId xmlns:a16="http://schemas.microsoft.com/office/drawing/2014/main" id="{8E6FEFA0-D4B8-CC71-FDDD-F918B7C3F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038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sym typeface="Helvetica Neue Light"/>
              </a:rPr>
              <a:t>General Overview of Job Submission</a:t>
            </a:r>
            <a:endParaRPr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A0B312-1BE0-BBEB-D595-0E591BC47399}"/>
              </a:ext>
            </a:extLst>
          </p:cNvPr>
          <p:cNvGrpSpPr/>
          <p:nvPr/>
        </p:nvGrpSpPr>
        <p:grpSpPr>
          <a:xfrm>
            <a:off x="1069178" y="1759077"/>
            <a:ext cx="10053644" cy="3339847"/>
            <a:chOff x="527419" y="1759076"/>
            <a:chExt cx="10053644" cy="3339847"/>
          </a:xfrm>
        </p:grpSpPr>
        <p:pic>
          <p:nvPicPr>
            <p:cNvPr id="6" name="Google Shape;210;p30">
              <a:extLst>
                <a:ext uri="{FF2B5EF4-FFF2-40B4-BE49-F238E27FC236}">
                  <a16:creationId xmlns:a16="http://schemas.microsoft.com/office/drawing/2014/main" id="{6445D8FA-61FC-C99C-FBF0-FE41F2867EA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7419" y="2240350"/>
              <a:ext cx="2377292" cy="2377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CB1CD0B-FBFC-C08B-ACC5-7272C42BC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89"/>
            <a:stretch/>
          </p:blipFill>
          <p:spPr bwMode="auto">
            <a:xfrm>
              <a:off x="4705705" y="2847708"/>
              <a:ext cx="1698054" cy="136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ight Arrow Callout 27">
              <a:extLst>
                <a:ext uri="{FF2B5EF4-FFF2-40B4-BE49-F238E27FC236}">
                  <a16:creationId xmlns:a16="http://schemas.microsoft.com/office/drawing/2014/main" id="{D1F6003B-6623-8814-EF42-BD56D32E21D1}"/>
                </a:ext>
              </a:extLst>
            </p:cNvPr>
            <p:cNvSpPr/>
            <p:nvPr/>
          </p:nvSpPr>
          <p:spPr>
            <a:xfrm>
              <a:off x="553195" y="1759076"/>
              <a:ext cx="3610843" cy="3339847"/>
            </a:xfrm>
            <a:prstGeom prst="rightArrowCallou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D54623E-55FE-5016-88E7-859D6212172B}"/>
                </a:ext>
              </a:extLst>
            </p:cNvPr>
            <p:cNvGrpSpPr/>
            <p:nvPr/>
          </p:nvGrpSpPr>
          <p:grpSpPr>
            <a:xfrm>
              <a:off x="540307" y="1873650"/>
              <a:ext cx="2351516" cy="707886"/>
              <a:chOff x="540307" y="1873650"/>
              <a:chExt cx="2351516" cy="70788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F5CB76-729A-3C38-279C-2C7E61E3A9B0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A96D8E1-31CF-5327-5B67-2EDC22CED229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6AC7A0-B089-F320-3991-E46034178576}"/>
                </a:ext>
              </a:extLst>
            </p:cNvPr>
            <p:cNvSpPr txBox="1"/>
            <p:nvPr/>
          </p:nvSpPr>
          <p:spPr>
            <a:xfrm>
              <a:off x="553195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Login Node</a:t>
              </a:r>
            </a:p>
          </p:txBody>
        </p:sp>
        <p:sp>
          <p:nvSpPr>
            <p:cNvPr id="34" name="Right Arrow Callout 33">
              <a:extLst>
                <a:ext uri="{FF2B5EF4-FFF2-40B4-BE49-F238E27FC236}">
                  <a16:creationId xmlns:a16="http://schemas.microsoft.com/office/drawing/2014/main" id="{3E5C80A0-E947-38AD-F1D4-923A324CA447}"/>
                </a:ext>
              </a:extLst>
            </p:cNvPr>
            <p:cNvSpPr/>
            <p:nvPr/>
          </p:nvSpPr>
          <p:spPr>
            <a:xfrm>
              <a:off x="4391862" y="1759076"/>
              <a:ext cx="3610843" cy="3339847"/>
            </a:xfrm>
            <a:prstGeom prst="rightArrowCallou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2775936-EA5C-533D-7DFE-4A84895E5977}"/>
                </a:ext>
              </a:extLst>
            </p:cNvPr>
            <p:cNvGrpSpPr/>
            <p:nvPr/>
          </p:nvGrpSpPr>
          <p:grpSpPr>
            <a:xfrm>
              <a:off x="4378974" y="1873650"/>
              <a:ext cx="2351516" cy="707886"/>
              <a:chOff x="540307" y="1873650"/>
              <a:chExt cx="2351516" cy="70788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41A5BB-77EA-273B-8E7A-8664CF1EA0C5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A54F45C-49A2-0592-EF97-EEB15755B068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E613B8-83CC-2DE3-004F-C699F420D014}"/>
                </a:ext>
              </a:extLst>
            </p:cNvPr>
            <p:cNvSpPr txBox="1"/>
            <p:nvPr/>
          </p:nvSpPr>
          <p:spPr>
            <a:xfrm>
              <a:off x="4391862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Job Request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7AA69B1-C5FC-5B47-22B1-1893FB15BCBD}"/>
                </a:ext>
              </a:extLst>
            </p:cNvPr>
            <p:cNvSpPr/>
            <p:nvPr/>
          </p:nvSpPr>
          <p:spPr>
            <a:xfrm>
              <a:off x="8225377" y="1764791"/>
              <a:ext cx="2338626" cy="33341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6C0665-D303-870A-8948-8814BB5FE8E1}"/>
                </a:ext>
              </a:extLst>
            </p:cNvPr>
            <p:cNvSpPr txBox="1"/>
            <p:nvPr/>
          </p:nvSpPr>
          <p:spPr>
            <a:xfrm>
              <a:off x="8242436" y="4432981"/>
              <a:ext cx="2338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Job Queue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14DDDDD-3CB5-2CD6-2422-43D3B8458E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1730" y="2757570"/>
              <a:ext cx="1645920" cy="1546836"/>
              <a:chOff x="8412658" y="2617108"/>
              <a:chExt cx="1929294" cy="18131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C66A7A-0575-898D-E9E1-B3F27F7380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412658" y="2617108"/>
                <a:ext cx="1078992" cy="1082299"/>
                <a:chOff x="4726983" y="2457616"/>
                <a:chExt cx="2062421" cy="1993113"/>
              </a:xfrm>
            </p:grpSpPr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D2450D7-B329-63DB-EDD1-E07E82D72D90}"/>
                    </a:ext>
                  </a:extLst>
                </p:cNvPr>
                <p:cNvSpPr/>
                <p:nvPr/>
              </p:nvSpPr>
              <p:spPr>
                <a:xfrm>
                  <a:off x="4726983" y="2457616"/>
                  <a:ext cx="2062421" cy="1993113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" name="Graphic 23">
                  <a:extLst>
                    <a:ext uri="{FF2B5EF4-FFF2-40B4-BE49-F238E27FC236}">
                      <a16:creationId xmlns:a16="http://schemas.microsoft.com/office/drawing/2014/main" id="{FE8221AE-93C6-A7FB-48DE-4AB479C03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5767" y="2671746"/>
                  <a:ext cx="1564852" cy="1564852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97D9C63-4800-BBEA-DC3F-F8FD0C412D20}"/>
                  </a:ext>
                </a:extLst>
              </p:cNvPr>
              <p:cNvGrpSpPr/>
              <p:nvPr/>
            </p:nvGrpSpPr>
            <p:grpSpPr>
              <a:xfrm>
                <a:off x="9262960" y="3347959"/>
                <a:ext cx="1078992" cy="1082299"/>
                <a:chOff x="9174826" y="3192427"/>
                <a:chExt cx="1078992" cy="1082299"/>
              </a:xfrm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F0D502A3-CB15-6B69-EDED-92F7C83A89B1}"/>
                    </a:ext>
                  </a:extLst>
                </p:cNvPr>
                <p:cNvSpPr/>
                <p:nvPr/>
              </p:nvSpPr>
              <p:spPr>
                <a:xfrm>
                  <a:off x="9174826" y="3192427"/>
                  <a:ext cx="1078992" cy="1082299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5" name="Graphic 44" descr="Stopwatch with solid fill">
                  <a:extLst>
                    <a:ext uri="{FF2B5EF4-FFF2-40B4-BE49-F238E27FC236}">
                      <a16:creationId xmlns:a16="http://schemas.microsoft.com/office/drawing/2014/main" id="{BC741E21-006A-309E-B444-555F73882B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02842" y="3322096"/>
                  <a:ext cx="822960" cy="8229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7D732F-E0EA-02A1-C116-7C8AD7AE53A4}"/>
                </a:ext>
              </a:extLst>
            </p:cNvPr>
            <p:cNvGrpSpPr/>
            <p:nvPr/>
          </p:nvGrpSpPr>
          <p:grpSpPr>
            <a:xfrm>
              <a:off x="8205444" y="1891581"/>
              <a:ext cx="2351516" cy="707886"/>
              <a:chOff x="540307" y="1873650"/>
              <a:chExt cx="2351516" cy="70788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1B292E2-B647-B3FC-DFA6-2C2C40737E41}"/>
                  </a:ext>
                </a:extLst>
              </p:cNvPr>
              <p:cNvSpPr txBox="1"/>
              <p:nvPr/>
            </p:nvSpPr>
            <p:spPr>
              <a:xfrm>
                <a:off x="540307" y="1873650"/>
                <a:ext cx="23515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3A141B5-4BED-68AB-8415-8477992B4656}"/>
                  </a:ext>
                </a:extLst>
              </p:cNvPr>
              <p:cNvSpPr/>
              <p:nvPr/>
            </p:nvSpPr>
            <p:spPr>
              <a:xfrm>
                <a:off x="1396025" y="1901951"/>
                <a:ext cx="640080" cy="6400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2735501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92c16b9d-8c83-445e-a4f4-1fe3d2f43f13"/>
    <ds:schemaRef ds:uri="a1519f9a-9d6a-41c1-afc9-552e4069f8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7120</TotalTime>
  <Words>2733</Words>
  <Application>Microsoft Macintosh PowerPoint</Application>
  <PresentationFormat>Widescreen</PresentationFormat>
  <Paragraphs>552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Arial Black</vt:lpstr>
      <vt:lpstr>Atkinson Hyperlegible</vt:lpstr>
      <vt:lpstr>Calibri</vt:lpstr>
      <vt:lpstr>Century Gothic</vt:lpstr>
      <vt:lpstr>Consolas</vt:lpstr>
      <vt:lpstr>Helvetica Neue</vt:lpstr>
      <vt:lpstr>Helvetica Neue Light</vt:lpstr>
      <vt:lpstr>CUB Content </vt:lpstr>
      <vt:lpstr>Scheduling Jobs on a Supercomputer </vt:lpstr>
      <vt:lpstr>PowerPoint Presentation</vt:lpstr>
      <vt:lpstr>PowerPoint Presentation</vt:lpstr>
      <vt:lpstr>PowerPoint Presentation</vt:lpstr>
      <vt:lpstr>PowerPoint Presentation</vt:lpstr>
      <vt:lpstr>Session Overview </vt:lpstr>
      <vt:lpstr>General Overview of Job Submission</vt:lpstr>
      <vt:lpstr>General Overview of Job Submission</vt:lpstr>
      <vt:lpstr>General Overview of Job Submission</vt:lpstr>
      <vt:lpstr>General Overview of Job Submission</vt:lpstr>
      <vt:lpstr>SLURM – Job Scheduler</vt:lpstr>
      <vt:lpstr>Common Resource Requests</vt:lpstr>
      <vt:lpstr>Common Resource Requests</vt:lpstr>
      <vt:lpstr>Common Resource Requests</vt:lpstr>
      <vt:lpstr>Common Resource Requests</vt:lpstr>
      <vt:lpstr>Common Resource Requests</vt:lpstr>
      <vt:lpstr>Alpine Partitions</vt:lpstr>
      <vt:lpstr>Alpine Partitions</vt:lpstr>
      <vt:lpstr>Alpine Partitions</vt:lpstr>
      <vt:lpstr>Alpine Partitions</vt:lpstr>
      <vt:lpstr>Alpine Partitions</vt:lpstr>
      <vt:lpstr>Quality of Service (QoS)</vt:lpstr>
      <vt:lpstr>Quality of Service (QoS)</vt:lpstr>
      <vt:lpstr>Quality of Service (QoS)</vt:lpstr>
      <vt:lpstr>Quality of Service (QoS)</vt:lpstr>
      <vt:lpstr>Batch vs Interactive</vt:lpstr>
      <vt:lpstr>Batch vs Interactive</vt:lpstr>
      <vt:lpstr>Batch vs Interactive</vt:lpstr>
      <vt:lpstr>Interactive jobs</vt:lpstr>
      <vt:lpstr>Running an interactive job</vt:lpstr>
      <vt:lpstr>Batch Jobs</vt:lpstr>
      <vt:lpstr>Anatomy of a job script </vt:lpstr>
      <vt:lpstr>Anatomy of a job script </vt:lpstr>
      <vt:lpstr>Directives in a job script</vt:lpstr>
      <vt:lpstr>Common directives</vt:lpstr>
      <vt:lpstr>Common directives</vt:lpstr>
      <vt:lpstr>Example job script</vt:lpstr>
      <vt:lpstr>Software job script example</vt:lpstr>
      <vt:lpstr>Submitting a Job script</vt:lpstr>
      <vt:lpstr>Submitting a Job script</vt:lpstr>
      <vt:lpstr>Submitting a Job script</vt:lpstr>
      <vt:lpstr>Checking your jobs</vt:lpstr>
      <vt:lpstr>Checking your jobs</vt:lpstr>
      <vt:lpstr>Thank you!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Michael Joseph Schneider</cp:lastModifiedBy>
  <cp:revision>37</cp:revision>
  <cp:lastPrinted>2025-01-31T17:48:04Z</cp:lastPrinted>
  <dcterms:created xsi:type="dcterms:W3CDTF">2023-01-13T17:07:22Z</dcterms:created>
  <dcterms:modified xsi:type="dcterms:W3CDTF">2025-02-03T22:29:17Z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